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Bebas Neue" panose="020B0606020202050201" pitchFamily="34" charset="0"/>
      <p:regular r:id="rId19"/>
    </p:embeddedFont>
    <p:embeddedFont>
      <p:font typeface="Inter" panose="020B0604020202020204" charset="0"/>
      <p:regular r:id="rId20"/>
    </p:embeddedFont>
    <p:embeddedFont>
      <p:font typeface="Inter Bold" panose="020B0604020202020204" charset="0"/>
      <p:regular r:id="rId21"/>
    </p:embeddedFont>
    <p:embeddedFont>
      <p:font typeface="Muli Bold" panose="020B0604020202020204" charset="0"/>
      <p:regular r:id="rId22"/>
    </p:embeddedFont>
    <p:embeddedFont>
      <p:font typeface="Muli Heavy" panose="020B0604020202020204" charset="0"/>
      <p:regular r:id="rId23"/>
    </p:embeddedFont>
    <p:embeddedFont>
      <p:font typeface="Open Sans" panose="020B0606030504020204" pitchFamily="3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32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slideLayout" Target="../slideLayouts/slideLayout7.xml"/><Relationship Id="rId7" Type="http://schemas.openxmlformats.org/officeDocument/2006/relationships/image" Target="../media/image38.png"/><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37.jpe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grpSp>
        <p:nvGrpSpPr>
          <p:cNvPr id="2" name="Group 2"/>
          <p:cNvGrpSpPr/>
          <p:nvPr/>
        </p:nvGrpSpPr>
        <p:grpSpPr>
          <a:xfrm>
            <a:off x="16580031" y="9351544"/>
            <a:ext cx="740300" cy="70556"/>
            <a:chOff x="0" y="0"/>
            <a:chExt cx="987066" cy="94074"/>
          </a:xfrm>
        </p:grpSpPr>
        <p:grpSp>
          <p:nvGrpSpPr>
            <p:cNvPr id="3" name="Group 3"/>
            <p:cNvGrpSpPr/>
            <p:nvPr/>
          </p:nvGrpSpPr>
          <p:grpSpPr>
            <a:xfrm>
              <a:off x="0" y="0"/>
              <a:ext cx="94074" cy="9407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s-CL"/>
              </a:p>
            </p:txBody>
          </p:sp>
        </p:grpSp>
        <p:grpSp>
          <p:nvGrpSpPr>
            <p:cNvPr id="5" name="Group 5"/>
            <p:cNvGrpSpPr/>
            <p:nvPr/>
          </p:nvGrpSpPr>
          <p:grpSpPr>
            <a:xfrm>
              <a:off x="225778" y="0"/>
              <a:ext cx="94074" cy="9407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s-CL"/>
              </a:p>
            </p:txBody>
          </p:sp>
        </p:grpSp>
        <p:grpSp>
          <p:nvGrpSpPr>
            <p:cNvPr id="7" name="Group 7"/>
            <p:cNvGrpSpPr/>
            <p:nvPr/>
          </p:nvGrpSpPr>
          <p:grpSpPr>
            <a:xfrm>
              <a:off x="447638" y="0"/>
              <a:ext cx="94074" cy="9407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s-CL"/>
              </a:p>
            </p:txBody>
          </p:sp>
        </p:grpSp>
        <p:grpSp>
          <p:nvGrpSpPr>
            <p:cNvPr id="9" name="Group 9"/>
            <p:cNvGrpSpPr/>
            <p:nvPr/>
          </p:nvGrpSpPr>
          <p:grpSpPr>
            <a:xfrm>
              <a:off x="670311" y="0"/>
              <a:ext cx="94074" cy="94074"/>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s-CL"/>
              </a:p>
            </p:txBody>
          </p:sp>
        </p:grpSp>
        <p:grpSp>
          <p:nvGrpSpPr>
            <p:cNvPr id="11" name="Group 11"/>
            <p:cNvGrpSpPr/>
            <p:nvPr/>
          </p:nvGrpSpPr>
          <p:grpSpPr>
            <a:xfrm>
              <a:off x="892992" y="0"/>
              <a:ext cx="94074" cy="9407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s-CL"/>
              </a:p>
            </p:txBody>
          </p:sp>
        </p:grpSp>
      </p:grpSp>
      <p:sp>
        <p:nvSpPr>
          <p:cNvPr id="13" name="Freeform 13"/>
          <p:cNvSpPr/>
          <p:nvPr/>
        </p:nvSpPr>
        <p:spPr>
          <a:xfrm>
            <a:off x="0" y="0"/>
            <a:ext cx="16285488" cy="10287000"/>
          </a:xfrm>
          <a:custGeom>
            <a:avLst/>
            <a:gdLst/>
            <a:ahLst/>
            <a:cxnLst/>
            <a:rect l="l" t="t" r="r" b="b"/>
            <a:pathLst>
              <a:path w="16285488" h="10287000">
                <a:moveTo>
                  <a:pt x="0" y="0"/>
                </a:moveTo>
                <a:lnTo>
                  <a:pt x="16285488" y="0"/>
                </a:lnTo>
                <a:lnTo>
                  <a:pt x="16285488" y="10287000"/>
                </a:lnTo>
                <a:lnTo>
                  <a:pt x="0" y="10287000"/>
                </a:lnTo>
                <a:lnTo>
                  <a:pt x="0" y="0"/>
                </a:lnTo>
                <a:close/>
              </a:path>
            </a:pathLst>
          </a:custGeom>
          <a:blipFill>
            <a:blip r:embed="rId2"/>
            <a:stretch>
              <a:fillRect t="-32" b="-32"/>
            </a:stretch>
          </a:blipFill>
        </p:spPr>
        <p:txBody>
          <a:bodyPr/>
          <a:lstStyle/>
          <a:p>
            <a:endParaRPr lang="es-CL"/>
          </a:p>
        </p:txBody>
      </p:sp>
      <p:sp>
        <p:nvSpPr>
          <p:cNvPr id="14" name="Freeform 14"/>
          <p:cNvSpPr/>
          <p:nvPr/>
        </p:nvSpPr>
        <p:spPr>
          <a:xfrm>
            <a:off x="441506" y="496790"/>
            <a:ext cx="1908787" cy="1908787"/>
          </a:xfrm>
          <a:custGeom>
            <a:avLst/>
            <a:gdLst/>
            <a:ahLst/>
            <a:cxnLst/>
            <a:rect l="l" t="t" r="r" b="b"/>
            <a:pathLst>
              <a:path w="1908787" h="1908787">
                <a:moveTo>
                  <a:pt x="0" y="0"/>
                </a:moveTo>
                <a:lnTo>
                  <a:pt x="1908787" y="0"/>
                </a:lnTo>
                <a:lnTo>
                  <a:pt x="1908787" y="1908786"/>
                </a:lnTo>
                <a:lnTo>
                  <a:pt x="0" y="1908786"/>
                </a:lnTo>
                <a:lnTo>
                  <a:pt x="0" y="0"/>
                </a:lnTo>
                <a:close/>
              </a:path>
            </a:pathLst>
          </a:custGeom>
          <a:blipFill>
            <a:blip r:embed="rId3"/>
            <a:stretch>
              <a:fillRect/>
            </a:stretch>
          </a:blipFill>
        </p:spPr>
        <p:txBody>
          <a:bodyPr/>
          <a:lstStyle/>
          <a:p>
            <a:endParaRPr lang="es-CL"/>
          </a:p>
        </p:txBody>
      </p:sp>
      <p:sp>
        <p:nvSpPr>
          <p:cNvPr id="15" name="Freeform 15"/>
          <p:cNvSpPr/>
          <p:nvPr/>
        </p:nvSpPr>
        <p:spPr>
          <a:xfrm>
            <a:off x="13825046" y="677223"/>
            <a:ext cx="3821178" cy="1008141"/>
          </a:xfrm>
          <a:custGeom>
            <a:avLst/>
            <a:gdLst/>
            <a:ahLst/>
            <a:cxnLst/>
            <a:rect l="l" t="t" r="r" b="b"/>
            <a:pathLst>
              <a:path w="3821178" h="1008141">
                <a:moveTo>
                  <a:pt x="0" y="0"/>
                </a:moveTo>
                <a:lnTo>
                  <a:pt x="3821178" y="0"/>
                </a:lnTo>
                <a:lnTo>
                  <a:pt x="3821178" y="1008140"/>
                </a:lnTo>
                <a:lnTo>
                  <a:pt x="0" y="1008140"/>
                </a:lnTo>
                <a:lnTo>
                  <a:pt x="0" y="0"/>
                </a:lnTo>
                <a:close/>
              </a:path>
            </a:pathLst>
          </a:custGeom>
          <a:blipFill>
            <a:blip r:embed="rId4"/>
            <a:stretch>
              <a:fillRect/>
            </a:stretch>
          </a:blipFill>
        </p:spPr>
        <p:txBody>
          <a:bodyPr/>
          <a:lstStyle/>
          <a:p>
            <a:endParaRPr lang="es-CL"/>
          </a:p>
        </p:txBody>
      </p:sp>
      <p:sp>
        <p:nvSpPr>
          <p:cNvPr id="16" name="TextBox 16"/>
          <p:cNvSpPr txBox="1"/>
          <p:nvPr/>
        </p:nvSpPr>
        <p:spPr>
          <a:xfrm>
            <a:off x="3574360" y="3321998"/>
            <a:ext cx="11139280" cy="1708107"/>
          </a:xfrm>
          <a:prstGeom prst="rect">
            <a:avLst/>
          </a:prstGeom>
        </p:spPr>
        <p:txBody>
          <a:bodyPr lIns="0" tIns="0" rIns="0" bIns="0" rtlCol="0" anchor="t">
            <a:spAutoFit/>
          </a:bodyPr>
          <a:lstStyle/>
          <a:p>
            <a:pPr algn="ctr">
              <a:lnSpc>
                <a:spcPts val="14002"/>
              </a:lnSpc>
            </a:pPr>
            <a:r>
              <a:rPr lang="en-US" sz="10001" b="1" spc="460">
                <a:solidFill>
                  <a:srgbClr val="FFFFFF"/>
                </a:solidFill>
                <a:latin typeface="Muli Heavy"/>
                <a:ea typeface="Muli Heavy"/>
                <a:cs typeface="Muli Heavy"/>
                <a:sym typeface="Muli Heavy"/>
              </a:rPr>
              <a:t>INTRANET LSP</a:t>
            </a:r>
          </a:p>
        </p:txBody>
      </p:sp>
      <p:sp>
        <p:nvSpPr>
          <p:cNvPr id="17" name="TextBox 17"/>
          <p:cNvSpPr txBox="1"/>
          <p:nvPr/>
        </p:nvSpPr>
        <p:spPr>
          <a:xfrm>
            <a:off x="7101730" y="6083613"/>
            <a:ext cx="4084540" cy="606425"/>
          </a:xfrm>
          <a:prstGeom prst="rect">
            <a:avLst/>
          </a:prstGeom>
        </p:spPr>
        <p:txBody>
          <a:bodyPr lIns="0" tIns="0" rIns="0" bIns="0" rtlCol="0" anchor="t">
            <a:spAutoFit/>
          </a:bodyPr>
          <a:lstStyle/>
          <a:p>
            <a:pPr algn="ctr">
              <a:lnSpc>
                <a:spcPts val="4900"/>
              </a:lnSpc>
            </a:pPr>
            <a:r>
              <a:rPr lang="en-US" sz="3500" spc="532">
                <a:solidFill>
                  <a:srgbClr val="FFFFFF"/>
                </a:solidFill>
                <a:latin typeface="Inter"/>
                <a:ea typeface="Inter"/>
                <a:cs typeface="Inter"/>
                <a:sym typeface="Inter"/>
              </a:rPr>
              <a:t>PROJECT</a:t>
            </a:r>
          </a:p>
        </p:txBody>
      </p:sp>
      <p:sp>
        <p:nvSpPr>
          <p:cNvPr id="18" name="TextBox 18"/>
          <p:cNvSpPr txBox="1"/>
          <p:nvPr/>
        </p:nvSpPr>
        <p:spPr>
          <a:xfrm>
            <a:off x="5338045" y="8962289"/>
            <a:ext cx="7611910" cy="398780"/>
          </a:xfrm>
          <a:prstGeom prst="rect">
            <a:avLst/>
          </a:prstGeom>
        </p:spPr>
        <p:txBody>
          <a:bodyPr lIns="0" tIns="0" rIns="0" bIns="0" rtlCol="0" anchor="t">
            <a:spAutoFit/>
          </a:bodyPr>
          <a:lstStyle/>
          <a:p>
            <a:pPr algn="ctr">
              <a:lnSpc>
                <a:spcPts val="3219"/>
              </a:lnSpc>
            </a:pPr>
            <a:r>
              <a:rPr lang="en-US" sz="2299" spc="459">
                <a:solidFill>
                  <a:srgbClr val="FFFFFF"/>
                </a:solidFill>
                <a:latin typeface="Bebas Neue"/>
                <a:ea typeface="Bebas Neue"/>
                <a:cs typeface="Bebas Neue"/>
                <a:sym typeface="Bebas Neue"/>
              </a:rPr>
              <a:t>PRESENTACIÓN DE PROYECTO</a:t>
            </a:r>
          </a:p>
        </p:txBody>
      </p:sp>
    </p:spTree>
  </p:cSld>
  <p:clrMapOvr>
    <a:masterClrMapping/>
  </p:clrMapOvr>
  <p:timing>
    <p:tnLst>
      <p:par>
        <p:cTn id="1" dur="indefinite" restart="never" nodeType="tmRoot">
          <p:childTnLst>
            <p:cmd cmd="playFrom(0.0)">
              <p:cBhvr>
                <p:cTn id="2"/>
                <p:tgtEl>
                  <p:spTgt spid="19"/>
                </p:tgtEl>
              </p:cBhvr>
            </p:cmd>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259" b="-3259"/>
            </a:stretch>
          </a:blipFill>
        </p:spPr>
        <p:txBody>
          <a:bodyPr/>
          <a:lstStyle/>
          <a:p>
            <a:endParaRPr lang="es-CL"/>
          </a:p>
        </p:txBody>
      </p:sp>
      <p:pic>
        <p:nvPicPr>
          <p:cNvPr id="3" name="Picture 3"/>
          <p:cNvPicPr>
            <a:picLocks noChangeAspect="1"/>
          </p:cNvPicPr>
          <p:nvPr/>
        </p:nvPicPr>
        <p:blipFill>
          <a:blip r:embed="rId3"/>
          <a:stretch>
            <a:fillRect/>
          </a:stretch>
        </p:blipFill>
        <p:spPr>
          <a:xfrm>
            <a:off x="865873" y="292694"/>
            <a:ext cx="8832073" cy="7828117"/>
          </a:xfrm>
          <a:prstGeom prst="rect">
            <a:avLst/>
          </a:prstGeom>
        </p:spPr>
      </p:pic>
      <p:sp>
        <p:nvSpPr>
          <p:cNvPr id="4" name="TextBox 4"/>
          <p:cNvSpPr txBox="1"/>
          <p:nvPr/>
        </p:nvSpPr>
        <p:spPr>
          <a:xfrm rot="-5400000">
            <a:off x="-151833" y="2919899"/>
            <a:ext cx="2662693" cy="454026"/>
          </a:xfrm>
          <a:prstGeom prst="rect">
            <a:avLst/>
          </a:prstGeom>
        </p:spPr>
        <p:txBody>
          <a:bodyPr lIns="0" tIns="0" rIns="0" bIns="0" rtlCol="0" anchor="t">
            <a:spAutoFit/>
          </a:bodyPr>
          <a:lstStyle/>
          <a:p>
            <a:pPr algn="l">
              <a:lnSpc>
                <a:spcPts val="3774"/>
              </a:lnSpc>
            </a:pPr>
            <a:r>
              <a:rPr lang="en-US" sz="2499" b="1" spc="114">
                <a:solidFill>
                  <a:srgbClr val="FFFFFF"/>
                </a:solidFill>
                <a:latin typeface="Inter Bold"/>
                <a:ea typeface="Inter Bold"/>
                <a:cs typeface="Inter Bold"/>
                <a:sym typeface="Inter Bold"/>
              </a:rPr>
              <a:t>Minutos</a:t>
            </a:r>
          </a:p>
        </p:txBody>
      </p:sp>
      <p:sp>
        <p:nvSpPr>
          <p:cNvPr id="5" name="TextBox 5"/>
          <p:cNvSpPr txBox="1"/>
          <p:nvPr/>
        </p:nvSpPr>
        <p:spPr>
          <a:xfrm>
            <a:off x="3950563" y="7508001"/>
            <a:ext cx="2662693" cy="454026"/>
          </a:xfrm>
          <a:prstGeom prst="rect">
            <a:avLst/>
          </a:prstGeom>
        </p:spPr>
        <p:txBody>
          <a:bodyPr lIns="0" tIns="0" rIns="0" bIns="0" rtlCol="0" anchor="t">
            <a:spAutoFit/>
          </a:bodyPr>
          <a:lstStyle/>
          <a:p>
            <a:pPr algn="ctr">
              <a:lnSpc>
                <a:spcPts val="3774"/>
              </a:lnSpc>
            </a:pPr>
            <a:r>
              <a:rPr lang="en-US" sz="2499" b="1" spc="114">
                <a:solidFill>
                  <a:srgbClr val="FFFFFF"/>
                </a:solidFill>
                <a:latin typeface="Inter Bold"/>
                <a:ea typeface="Inter Bold"/>
                <a:cs typeface="Inter Bold"/>
                <a:sym typeface="Inter Bold"/>
              </a:rPr>
              <a:t>Módulos</a:t>
            </a:r>
          </a:p>
        </p:txBody>
      </p:sp>
      <p:grpSp>
        <p:nvGrpSpPr>
          <p:cNvPr id="6" name="Group 6"/>
          <p:cNvGrpSpPr/>
          <p:nvPr/>
        </p:nvGrpSpPr>
        <p:grpSpPr>
          <a:xfrm>
            <a:off x="9715790" y="1481220"/>
            <a:ext cx="325789" cy="325789"/>
            <a:chOff x="0" y="0"/>
            <a:chExt cx="85805" cy="85805"/>
          </a:xfrm>
        </p:grpSpPr>
        <p:sp>
          <p:nvSpPr>
            <p:cNvPr id="7" name="Freeform 7"/>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D2020"/>
            </a:solidFill>
          </p:spPr>
          <p:txBody>
            <a:bodyPr/>
            <a:lstStyle/>
            <a:p>
              <a:endParaRPr lang="es-CL"/>
            </a:p>
          </p:txBody>
        </p:sp>
        <p:sp>
          <p:nvSpPr>
            <p:cNvPr id="8" name="TextBox 8"/>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9" name="Group 9"/>
          <p:cNvGrpSpPr/>
          <p:nvPr/>
        </p:nvGrpSpPr>
        <p:grpSpPr>
          <a:xfrm>
            <a:off x="9715790" y="1999895"/>
            <a:ext cx="325789" cy="325789"/>
            <a:chOff x="0" y="0"/>
            <a:chExt cx="85805" cy="85805"/>
          </a:xfrm>
        </p:grpSpPr>
        <p:sp>
          <p:nvSpPr>
            <p:cNvPr id="10" name="Freeform 10"/>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D2020"/>
            </a:solidFill>
          </p:spPr>
          <p:txBody>
            <a:bodyPr/>
            <a:lstStyle/>
            <a:p>
              <a:endParaRPr lang="es-CL"/>
            </a:p>
          </p:txBody>
        </p:sp>
        <p:sp>
          <p:nvSpPr>
            <p:cNvPr id="11" name="TextBox 11"/>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12" name="Group 12"/>
          <p:cNvGrpSpPr/>
          <p:nvPr/>
        </p:nvGrpSpPr>
        <p:grpSpPr>
          <a:xfrm>
            <a:off x="9715790" y="2554285"/>
            <a:ext cx="325789" cy="325789"/>
            <a:chOff x="0" y="0"/>
            <a:chExt cx="85805" cy="85805"/>
          </a:xfrm>
        </p:grpSpPr>
        <p:sp>
          <p:nvSpPr>
            <p:cNvPr id="13" name="Freeform 13"/>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D2020"/>
            </a:solidFill>
          </p:spPr>
          <p:txBody>
            <a:bodyPr/>
            <a:lstStyle/>
            <a:p>
              <a:endParaRPr lang="es-CL"/>
            </a:p>
          </p:txBody>
        </p:sp>
        <p:sp>
          <p:nvSpPr>
            <p:cNvPr id="14" name="TextBox 14"/>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15" name="Group 15"/>
          <p:cNvGrpSpPr/>
          <p:nvPr/>
        </p:nvGrpSpPr>
        <p:grpSpPr>
          <a:xfrm>
            <a:off x="9715790" y="3070574"/>
            <a:ext cx="325789" cy="325789"/>
            <a:chOff x="0" y="0"/>
            <a:chExt cx="85805" cy="85805"/>
          </a:xfrm>
        </p:grpSpPr>
        <p:sp>
          <p:nvSpPr>
            <p:cNvPr id="16" name="Freeform 16"/>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D2020"/>
            </a:solidFill>
          </p:spPr>
          <p:txBody>
            <a:bodyPr/>
            <a:lstStyle/>
            <a:p>
              <a:endParaRPr lang="es-CL"/>
            </a:p>
          </p:txBody>
        </p:sp>
        <p:sp>
          <p:nvSpPr>
            <p:cNvPr id="17" name="TextBox 17"/>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18" name="Group 18"/>
          <p:cNvGrpSpPr/>
          <p:nvPr/>
        </p:nvGrpSpPr>
        <p:grpSpPr>
          <a:xfrm>
            <a:off x="9715790" y="3589249"/>
            <a:ext cx="325789" cy="325789"/>
            <a:chOff x="0" y="0"/>
            <a:chExt cx="85805" cy="85805"/>
          </a:xfrm>
        </p:grpSpPr>
        <p:sp>
          <p:nvSpPr>
            <p:cNvPr id="19" name="Freeform 19"/>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D2020"/>
            </a:solidFill>
          </p:spPr>
          <p:txBody>
            <a:bodyPr/>
            <a:lstStyle/>
            <a:p>
              <a:endParaRPr lang="es-CL"/>
            </a:p>
          </p:txBody>
        </p:sp>
        <p:sp>
          <p:nvSpPr>
            <p:cNvPr id="20" name="TextBox 20"/>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21" name="Group 21"/>
          <p:cNvGrpSpPr/>
          <p:nvPr/>
        </p:nvGrpSpPr>
        <p:grpSpPr>
          <a:xfrm>
            <a:off x="9715790" y="4143638"/>
            <a:ext cx="325789" cy="325789"/>
            <a:chOff x="0" y="0"/>
            <a:chExt cx="85805" cy="85805"/>
          </a:xfrm>
        </p:grpSpPr>
        <p:sp>
          <p:nvSpPr>
            <p:cNvPr id="22" name="Freeform 22"/>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D2020"/>
            </a:solidFill>
          </p:spPr>
          <p:txBody>
            <a:bodyPr/>
            <a:lstStyle/>
            <a:p>
              <a:endParaRPr lang="es-CL"/>
            </a:p>
          </p:txBody>
        </p:sp>
        <p:sp>
          <p:nvSpPr>
            <p:cNvPr id="23" name="TextBox 23"/>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sp>
        <p:nvSpPr>
          <p:cNvPr id="24" name="TextBox 24"/>
          <p:cNvSpPr txBox="1"/>
          <p:nvPr/>
        </p:nvSpPr>
        <p:spPr>
          <a:xfrm>
            <a:off x="10188449" y="1458505"/>
            <a:ext cx="2738111"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Anuncios = 180 minutos</a:t>
            </a:r>
          </a:p>
        </p:txBody>
      </p:sp>
      <p:sp>
        <p:nvSpPr>
          <p:cNvPr id="25" name="TextBox 25"/>
          <p:cNvSpPr txBox="1"/>
          <p:nvPr/>
        </p:nvSpPr>
        <p:spPr>
          <a:xfrm>
            <a:off x="10188449" y="1977179"/>
            <a:ext cx="3175537"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Reuniones = 120 minutos</a:t>
            </a:r>
          </a:p>
        </p:txBody>
      </p:sp>
      <p:sp>
        <p:nvSpPr>
          <p:cNvPr id="26" name="TextBox 26"/>
          <p:cNvSpPr txBox="1"/>
          <p:nvPr/>
        </p:nvSpPr>
        <p:spPr>
          <a:xfrm>
            <a:off x="10188449" y="2497135"/>
            <a:ext cx="3175537"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Horarios = 60 minutos</a:t>
            </a:r>
          </a:p>
        </p:txBody>
      </p:sp>
      <p:sp>
        <p:nvSpPr>
          <p:cNvPr id="27" name="TextBox 27"/>
          <p:cNvSpPr txBox="1"/>
          <p:nvPr/>
        </p:nvSpPr>
        <p:spPr>
          <a:xfrm>
            <a:off x="10188449" y="3047858"/>
            <a:ext cx="3175537"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Remplazos = 90 minutos</a:t>
            </a:r>
          </a:p>
        </p:txBody>
      </p:sp>
      <p:sp>
        <p:nvSpPr>
          <p:cNvPr id="28" name="TextBox 28"/>
          <p:cNvSpPr txBox="1"/>
          <p:nvPr/>
        </p:nvSpPr>
        <p:spPr>
          <a:xfrm>
            <a:off x="10188449" y="3561954"/>
            <a:ext cx="3175537"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Calendario = 45 minutos</a:t>
            </a:r>
          </a:p>
        </p:txBody>
      </p:sp>
      <p:sp>
        <p:nvSpPr>
          <p:cNvPr id="29" name="TextBox 29"/>
          <p:cNvSpPr txBox="1"/>
          <p:nvPr/>
        </p:nvSpPr>
        <p:spPr>
          <a:xfrm>
            <a:off x="10188449" y="4120922"/>
            <a:ext cx="4110724"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Archivos compartidos = 60 minutos</a:t>
            </a:r>
          </a:p>
        </p:txBody>
      </p:sp>
      <p:grpSp>
        <p:nvGrpSpPr>
          <p:cNvPr id="30" name="Group 30"/>
          <p:cNvGrpSpPr/>
          <p:nvPr/>
        </p:nvGrpSpPr>
        <p:grpSpPr>
          <a:xfrm>
            <a:off x="9715790" y="5143500"/>
            <a:ext cx="325789" cy="325789"/>
            <a:chOff x="0" y="0"/>
            <a:chExt cx="85805" cy="85805"/>
          </a:xfrm>
        </p:grpSpPr>
        <p:sp>
          <p:nvSpPr>
            <p:cNvPr id="31" name="Freeform 31"/>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00BF63"/>
            </a:solidFill>
          </p:spPr>
          <p:txBody>
            <a:bodyPr/>
            <a:lstStyle/>
            <a:p>
              <a:endParaRPr lang="es-CL"/>
            </a:p>
          </p:txBody>
        </p:sp>
        <p:sp>
          <p:nvSpPr>
            <p:cNvPr id="32" name="TextBox 32"/>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33" name="Group 33"/>
          <p:cNvGrpSpPr/>
          <p:nvPr/>
        </p:nvGrpSpPr>
        <p:grpSpPr>
          <a:xfrm>
            <a:off x="9715790" y="5662175"/>
            <a:ext cx="325789" cy="325789"/>
            <a:chOff x="0" y="0"/>
            <a:chExt cx="85805" cy="85805"/>
          </a:xfrm>
        </p:grpSpPr>
        <p:sp>
          <p:nvSpPr>
            <p:cNvPr id="34" name="Freeform 34"/>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00BF63"/>
            </a:solidFill>
          </p:spPr>
          <p:txBody>
            <a:bodyPr/>
            <a:lstStyle/>
            <a:p>
              <a:endParaRPr lang="es-CL"/>
            </a:p>
          </p:txBody>
        </p:sp>
        <p:sp>
          <p:nvSpPr>
            <p:cNvPr id="35" name="TextBox 35"/>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36" name="Group 36"/>
          <p:cNvGrpSpPr/>
          <p:nvPr/>
        </p:nvGrpSpPr>
        <p:grpSpPr>
          <a:xfrm>
            <a:off x="9715790" y="6216564"/>
            <a:ext cx="325789" cy="325789"/>
            <a:chOff x="0" y="0"/>
            <a:chExt cx="85805" cy="85805"/>
          </a:xfrm>
        </p:grpSpPr>
        <p:sp>
          <p:nvSpPr>
            <p:cNvPr id="37" name="Freeform 37"/>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00BF63"/>
            </a:solidFill>
          </p:spPr>
          <p:txBody>
            <a:bodyPr/>
            <a:lstStyle/>
            <a:p>
              <a:endParaRPr lang="es-CL"/>
            </a:p>
          </p:txBody>
        </p:sp>
        <p:sp>
          <p:nvSpPr>
            <p:cNvPr id="38" name="TextBox 38"/>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39" name="Group 39"/>
          <p:cNvGrpSpPr/>
          <p:nvPr/>
        </p:nvGrpSpPr>
        <p:grpSpPr>
          <a:xfrm>
            <a:off x="9715790" y="6732854"/>
            <a:ext cx="325789" cy="325789"/>
            <a:chOff x="0" y="0"/>
            <a:chExt cx="85805" cy="85805"/>
          </a:xfrm>
        </p:grpSpPr>
        <p:sp>
          <p:nvSpPr>
            <p:cNvPr id="40" name="Freeform 40"/>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00BF63"/>
            </a:solidFill>
          </p:spPr>
          <p:txBody>
            <a:bodyPr/>
            <a:lstStyle/>
            <a:p>
              <a:endParaRPr lang="es-CL"/>
            </a:p>
          </p:txBody>
        </p:sp>
        <p:sp>
          <p:nvSpPr>
            <p:cNvPr id="41" name="TextBox 41"/>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42" name="Group 42"/>
          <p:cNvGrpSpPr/>
          <p:nvPr/>
        </p:nvGrpSpPr>
        <p:grpSpPr>
          <a:xfrm>
            <a:off x="9715790" y="7251528"/>
            <a:ext cx="325789" cy="325789"/>
            <a:chOff x="0" y="0"/>
            <a:chExt cx="85805" cy="85805"/>
          </a:xfrm>
        </p:grpSpPr>
        <p:sp>
          <p:nvSpPr>
            <p:cNvPr id="43" name="Freeform 43"/>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00BF63"/>
            </a:solidFill>
          </p:spPr>
          <p:txBody>
            <a:bodyPr/>
            <a:lstStyle/>
            <a:p>
              <a:endParaRPr lang="es-CL"/>
            </a:p>
          </p:txBody>
        </p:sp>
        <p:sp>
          <p:nvSpPr>
            <p:cNvPr id="44" name="TextBox 44"/>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45" name="Group 45"/>
          <p:cNvGrpSpPr/>
          <p:nvPr/>
        </p:nvGrpSpPr>
        <p:grpSpPr>
          <a:xfrm>
            <a:off x="9715790" y="7805918"/>
            <a:ext cx="325789" cy="325789"/>
            <a:chOff x="0" y="0"/>
            <a:chExt cx="85805" cy="85805"/>
          </a:xfrm>
        </p:grpSpPr>
        <p:sp>
          <p:nvSpPr>
            <p:cNvPr id="46" name="Freeform 46"/>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00BF63"/>
            </a:solidFill>
          </p:spPr>
          <p:txBody>
            <a:bodyPr/>
            <a:lstStyle/>
            <a:p>
              <a:endParaRPr lang="es-CL"/>
            </a:p>
          </p:txBody>
        </p:sp>
        <p:sp>
          <p:nvSpPr>
            <p:cNvPr id="47" name="TextBox 47"/>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sp>
        <p:nvSpPr>
          <p:cNvPr id="48" name="TextBox 48"/>
          <p:cNvSpPr txBox="1"/>
          <p:nvPr/>
        </p:nvSpPr>
        <p:spPr>
          <a:xfrm>
            <a:off x="10188449" y="5120784"/>
            <a:ext cx="2738111"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Anuncios = 20 minutos</a:t>
            </a:r>
          </a:p>
        </p:txBody>
      </p:sp>
      <p:sp>
        <p:nvSpPr>
          <p:cNvPr id="49" name="TextBox 49"/>
          <p:cNvSpPr txBox="1"/>
          <p:nvPr/>
        </p:nvSpPr>
        <p:spPr>
          <a:xfrm>
            <a:off x="10188449" y="5639459"/>
            <a:ext cx="3175537"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Reuniones = 30 minutos</a:t>
            </a:r>
          </a:p>
        </p:txBody>
      </p:sp>
      <p:sp>
        <p:nvSpPr>
          <p:cNvPr id="50" name="TextBox 50"/>
          <p:cNvSpPr txBox="1"/>
          <p:nvPr/>
        </p:nvSpPr>
        <p:spPr>
          <a:xfrm>
            <a:off x="10188449" y="6159414"/>
            <a:ext cx="3175537"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Horarios = 15 minutos</a:t>
            </a:r>
          </a:p>
        </p:txBody>
      </p:sp>
      <p:sp>
        <p:nvSpPr>
          <p:cNvPr id="51" name="TextBox 51"/>
          <p:cNvSpPr txBox="1"/>
          <p:nvPr/>
        </p:nvSpPr>
        <p:spPr>
          <a:xfrm>
            <a:off x="10188449" y="6710138"/>
            <a:ext cx="3175537"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Remplazos = 10 minutos</a:t>
            </a:r>
          </a:p>
        </p:txBody>
      </p:sp>
      <p:sp>
        <p:nvSpPr>
          <p:cNvPr id="52" name="TextBox 52"/>
          <p:cNvSpPr txBox="1"/>
          <p:nvPr/>
        </p:nvSpPr>
        <p:spPr>
          <a:xfrm>
            <a:off x="10188449" y="7224234"/>
            <a:ext cx="3175537"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Calendario = 5 minutos</a:t>
            </a:r>
          </a:p>
        </p:txBody>
      </p:sp>
      <p:sp>
        <p:nvSpPr>
          <p:cNvPr id="53" name="TextBox 53"/>
          <p:cNvSpPr txBox="1"/>
          <p:nvPr/>
        </p:nvSpPr>
        <p:spPr>
          <a:xfrm>
            <a:off x="10188449" y="7783202"/>
            <a:ext cx="4110724"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Archivos compartidos = 15 minutos</a:t>
            </a:r>
          </a:p>
        </p:txBody>
      </p:sp>
      <p:sp>
        <p:nvSpPr>
          <p:cNvPr id="54" name="TextBox 54"/>
          <p:cNvSpPr txBox="1"/>
          <p:nvPr/>
        </p:nvSpPr>
        <p:spPr>
          <a:xfrm>
            <a:off x="13961292" y="176376"/>
            <a:ext cx="3988826" cy="1467739"/>
          </a:xfrm>
          <a:prstGeom prst="rect">
            <a:avLst/>
          </a:prstGeom>
        </p:spPr>
        <p:txBody>
          <a:bodyPr lIns="0" tIns="0" rIns="0" bIns="0" rtlCol="0" anchor="t">
            <a:spAutoFit/>
          </a:bodyPr>
          <a:lstStyle/>
          <a:p>
            <a:pPr algn="l">
              <a:lnSpc>
                <a:spcPts val="5888"/>
              </a:lnSpc>
            </a:pPr>
            <a:r>
              <a:rPr lang="en-US" sz="4600" b="1" spc="492">
                <a:solidFill>
                  <a:srgbClr val="FFFFFF"/>
                </a:solidFill>
                <a:latin typeface="Muli Heavy"/>
                <a:ea typeface="Muli Heavy"/>
                <a:cs typeface="Muli Heavy"/>
                <a:sym typeface="Muli Heavy"/>
              </a:rPr>
              <a:t>TIEMPO DE PROCESOS</a:t>
            </a:r>
          </a:p>
        </p:txBody>
      </p:sp>
      <p:sp>
        <p:nvSpPr>
          <p:cNvPr id="55" name="AutoShape 55"/>
          <p:cNvSpPr/>
          <p:nvPr/>
        </p:nvSpPr>
        <p:spPr>
          <a:xfrm flipV="1">
            <a:off x="13443926" y="166944"/>
            <a:ext cx="0" cy="1605632"/>
          </a:xfrm>
          <a:prstGeom prst="line">
            <a:avLst/>
          </a:prstGeom>
          <a:ln w="38100" cap="flat">
            <a:solidFill>
              <a:srgbClr val="F27100"/>
            </a:solidFill>
            <a:prstDash val="solid"/>
            <a:headEnd type="none" w="sm" len="sm"/>
            <a:tailEnd type="none" w="sm" len="sm"/>
          </a:ln>
        </p:spPr>
        <p:txBody>
          <a:bodyPr/>
          <a:lstStyle/>
          <a:p>
            <a:endParaRPr lang="es-CL"/>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840" r="-9840"/>
            </a:stretch>
          </a:blipFill>
        </p:spPr>
        <p:txBody>
          <a:bodyPr/>
          <a:lstStyle/>
          <a:p>
            <a:endParaRPr lang="es-CL"/>
          </a:p>
        </p:txBody>
      </p:sp>
      <p:sp>
        <p:nvSpPr>
          <p:cNvPr id="3" name="Freeform 3"/>
          <p:cNvSpPr/>
          <p:nvPr/>
        </p:nvSpPr>
        <p:spPr>
          <a:xfrm>
            <a:off x="1028700" y="2867817"/>
            <a:ext cx="16230600" cy="5802440"/>
          </a:xfrm>
          <a:custGeom>
            <a:avLst/>
            <a:gdLst/>
            <a:ahLst/>
            <a:cxnLst/>
            <a:rect l="l" t="t" r="r" b="b"/>
            <a:pathLst>
              <a:path w="16230600" h="5802440">
                <a:moveTo>
                  <a:pt x="0" y="0"/>
                </a:moveTo>
                <a:lnTo>
                  <a:pt x="16230600" y="0"/>
                </a:lnTo>
                <a:lnTo>
                  <a:pt x="16230600" y="5802439"/>
                </a:lnTo>
                <a:lnTo>
                  <a:pt x="0" y="5802439"/>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4442484" y="1337848"/>
            <a:ext cx="9403032" cy="859536"/>
          </a:xfrm>
          <a:prstGeom prst="rect">
            <a:avLst/>
          </a:prstGeom>
        </p:spPr>
        <p:txBody>
          <a:bodyPr lIns="0" tIns="0" rIns="0" bIns="0" rtlCol="0" anchor="t">
            <a:spAutoFit/>
          </a:bodyPr>
          <a:lstStyle/>
          <a:p>
            <a:pPr algn="l">
              <a:lnSpc>
                <a:spcPts val="6912"/>
              </a:lnSpc>
            </a:pPr>
            <a:r>
              <a:rPr lang="en-US" sz="5400" b="1" spc="577">
                <a:solidFill>
                  <a:srgbClr val="FFFFFF"/>
                </a:solidFill>
                <a:latin typeface="Muli Heavy"/>
                <a:ea typeface="Muli Heavy"/>
                <a:cs typeface="Muli Heavy"/>
                <a:sym typeface="Muli Heavy"/>
              </a:rPr>
              <a:t>MODELADO DE DATOS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1783693" y="2272592"/>
            <a:ext cx="14720613" cy="7397108"/>
          </a:xfrm>
          <a:custGeom>
            <a:avLst/>
            <a:gdLst/>
            <a:ahLst/>
            <a:cxnLst/>
            <a:rect l="l" t="t" r="r" b="b"/>
            <a:pathLst>
              <a:path w="14720613" h="7397108">
                <a:moveTo>
                  <a:pt x="0" y="0"/>
                </a:moveTo>
                <a:lnTo>
                  <a:pt x="14720614" y="0"/>
                </a:lnTo>
                <a:lnTo>
                  <a:pt x="14720614" y="7397108"/>
                </a:lnTo>
                <a:lnTo>
                  <a:pt x="0" y="7397108"/>
                </a:lnTo>
                <a:lnTo>
                  <a:pt x="0" y="0"/>
                </a:lnTo>
                <a:close/>
              </a:path>
            </a:pathLst>
          </a:custGeom>
          <a:blipFill>
            <a:blip r:embed="rId2"/>
            <a:stretch>
              <a:fillRect/>
            </a:stretch>
          </a:blipFill>
        </p:spPr>
        <p:txBody>
          <a:bodyPr/>
          <a:lstStyle/>
          <a:p>
            <a:endParaRPr lang="es-CL"/>
          </a:p>
        </p:txBody>
      </p:sp>
      <p:sp>
        <p:nvSpPr>
          <p:cNvPr id="3" name="TextBox 3"/>
          <p:cNvSpPr txBox="1"/>
          <p:nvPr/>
        </p:nvSpPr>
        <p:spPr>
          <a:xfrm>
            <a:off x="2392227" y="990600"/>
            <a:ext cx="13503546" cy="859536"/>
          </a:xfrm>
          <a:prstGeom prst="rect">
            <a:avLst/>
          </a:prstGeom>
        </p:spPr>
        <p:txBody>
          <a:bodyPr lIns="0" tIns="0" rIns="0" bIns="0" rtlCol="0" anchor="t">
            <a:spAutoFit/>
          </a:bodyPr>
          <a:lstStyle/>
          <a:p>
            <a:pPr algn="l">
              <a:lnSpc>
                <a:spcPts val="6912"/>
              </a:lnSpc>
            </a:pPr>
            <a:r>
              <a:rPr lang="en-US" sz="5400" b="1" spc="577">
                <a:solidFill>
                  <a:srgbClr val="FFFFFF"/>
                </a:solidFill>
                <a:latin typeface="Muli Heavy"/>
                <a:ea typeface="Muli Heavy"/>
                <a:cs typeface="Muli Heavy"/>
                <a:sym typeface="Muli Heavy"/>
              </a:rPr>
              <a:t>ARQUITECTURA DEL SOFTWARE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835916" y="5397354"/>
            <a:ext cx="3927332" cy="4052238"/>
          </a:xfrm>
          <a:custGeom>
            <a:avLst/>
            <a:gdLst/>
            <a:ahLst/>
            <a:cxnLst/>
            <a:rect l="l" t="t" r="r" b="b"/>
            <a:pathLst>
              <a:path w="3927332" h="4052238">
                <a:moveTo>
                  <a:pt x="0" y="0"/>
                </a:moveTo>
                <a:lnTo>
                  <a:pt x="3927333" y="0"/>
                </a:lnTo>
                <a:lnTo>
                  <a:pt x="3927333" y="4052239"/>
                </a:lnTo>
                <a:lnTo>
                  <a:pt x="0" y="4052239"/>
                </a:lnTo>
                <a:lnTo>
                  <a:pt x="0" y="0"/>
                </a:lnTo>
                <a:close/>
              </a:path>
            </a:pathLst>
          </a:custGeom>
          <a:blipFill>
            <a:blip r:embed="rId2"/>
            <a:stretch>
              <a:fillRect l="-316" r="-316"/>
            </a:stretch>
          </a:blipFill>
        </p:spPr>
        <p:txBody>
          <a:bodyPr/>
          <a:lstStyle/>
          <a:p>
            <a:endParaRPr lang="es-CL"/>
          </a:p>
        </p:txBody>
      </p:sp>
      <p:sp>
        <p:nvSpPr>
          <p:cNvPr id="3" name="Freeform 3"/>
          <p:cNvSpPr/>
          <p:nvPr/>
        </p:nvSpPr>
        <p:spPr>
          <a:xfrm>
            <a:off x="3877783" y="785439"/>
            <a:ext cx="3940609" cy="4013808"/>
          </a:xfrm>
          <a:custGeom>
            <a:avLst/>
            <a:gdLst/>
            <a:ahLst/>
            <a:cxnLst/>
            <a:rect l="l" t="t" r="r" b="b"/>
            <a:pathLst>
              <a:path w="3940609" h="4013808">
                <a:moveTo>
                  <a:pt x="0" y="0"/>
                </a:moveTo>
                <a:lnTo>
                  <a:pt x="3940610" y="0"/>
                </a:lnTo>
                <a:lnTo>
                  <a:pt x="3940610" y="4013808"/>
                </a:lnTo>
                <a:lnTo>
                  <a:pt x="0" y="4013808"/>
                </a:lnTo>
                <a:lnTo>
                  <a:pt x="0" y="0"/>
                </a:lnTo>
                <a:close/>
              </a:path>
            </a:pathLst>
          </a:custGeom>
          <a:blipFill>
            <a:blip r:embed="rId3"/>
            <a:stretch>
              <a:fillRect t="-330" b="-330"/>
            </a:stretch>
          </a:blipFill>
        </p:spPr>
        <p:txBody>
          <a:bodyPr/>
          <a:lstStyle/>
          <a:p>
            <a:endParaRPr lang="es-CL"/>
          </a:p>
        </p:txBody>
      </p:sp>
      <p:sp>
        <p:nvSpPr>
          <p:cNvPr id="4" name="AutoShape 4"/>
          <p:cNvSpPr/>
          <p:nvPr/>
        </p:nvSpPr>
        <p:spPr>
          <a:xfrm>
            <a:off x="9144000" y="1726024"/>
            <a:ext cx="950169" cy="0"/>
          </a:xfrm>
          <a:prstGeom prst="line">
            <a:avLst/>
          </a:prstGeom>
          <a:ln w="19050" cap="flat">
            <a:solidFill>
              <a:srgbClr val="F27100"/>
            </a:solidFill>
            <a:prstDash val="solid"/>
            <a:headEnd type="none" w="sm" len="sm"/>
            <a:tailEnd type="none" w="sm" len="sm"/>
          </a:ln>
        </p:spPr>
        <p:txBody>
          <a:bodyPr/>
          <a:lstStyle/>
          <a:p>
            <a:endParaRPr lang="es-CL"/>
          </a:p>
        </p:txBody>
      </p:sp>
      <p:sp>
        <p:nvSpPr>
          <p:cNvPr id="5" name="AutoShape 5"/>
          <p:cNvSpPr/>
          <p:nvPr/>
        </p:nvSpPr>
        <p:spPr>
          <a:xfrm>
            <a:off x="13121730" y="7152138"/>
            <a:ext cx="950169" cy="0"/>
          </a:xfrm>
          <a:prstGeom prst="line">
            <a:avLst/>
          </a:prstGeom>
          <a:ln w="19050" cap="flat">
            <a:solidFill>
              <a:srgbClr val="F27100"/>
            </a:solidFill>
            <a:prstDash val="solid"/>
            <a:headEnd type="none" w="sm" len="sm"/>
            <a:tailEnd type="none" w="sm" len="sm"/>
          </a:ln>
        </p:spPr>
        <p:txBody>
          <a:bodyPr/>
          <a:lstStyle/>
          <a:p>
            <a:endParaRPr lang="es-CL"/>
          </a:p>
        </p:txBody>
      </p:sp>
      <p:sp>
        <p:nvSpPr>
          <p:cNvPr id="6" name="Freeform 6"/>
          <p:cNvSpPr/>
          <p:nvPr/>
        </p:nvSpPr>
        <p:spPr>
          <a:xfrm>
            <a:off x="13224212" y="3970678"/>
            <a:ext cx="3526932" cy="1604754"/>
          </a:xfrm>
          <a:custGeom>
            <a:avLst/>
            <a:gdLst/>
            <a:ahLst/>
            <a:cxnLst/>
            <a:rect l="l" t="t" r="r" b="b"/>
            <a:pathLst>
              <a:path w="3526932" h="1604754">
                <a:moveTo>
                  <a:pt x="0" y="0"/>
                </a:moveTo>
                <a:lnTo>
                  <a:pt x="3526933" y="0"/>
                </a:lnTo>
                <a:lnTo>
                  <a:pt x="3526933" y="1604754"/>
                </a:lnTo>
                <a:lnTo>
                  <a:pt x="0" y="1604754"/>
                </a:lnTo>
                <a:lnTo>
                  <a:pt x="0" y="0"/>
                </a:lnTo>
                <a:close/>
              </a:path>
            </a:pathLst>
          </a:custGeom>
          <a:blipFill>
            <a:blip r:embed="rId4"/>
            <a:stretch>
              <a:fillRect/>
            </a:stretch>
          </a:blipFill>
        </p:spPr>
        <p:txBody>
          <a:bodyPr/>
          <a:lstStyle/>
          <a:p>
            <a:endParaRPr lang="es-CL"/>
          </a:p>
        </p:txBody>
      </p:sp>
      <p:sp>
        <p:nvSpPr>
          <p:cNvPr id="7" name="Freeform 7"/>
          <p:cNvSpPr/>
          <p:nvPr/>
        </p:nvSpPr>
        <p:spPr>
          <a:xfrm>
            <a:off x="13224212" y="368336"/>
            <a:ext cx="1940291" cy="2129264"/>
          </a:xfrm>
          <a:custGeom>
            <a:avLst/>
            <a:gdLst/>
            <a:ahLst/>
            <a:cxnLst/>
            <a:rect l="l" t="t" r="r" b="b"/>
            <a:pathLst>
              <a:path w="1940291" h="2129264">
                <a:moveTo>
                  <a:pt x="0" y="0"/>
                </a:moveTo>
                <a:lnTo>
                  <a:pt x="1940292" y="0"/>
                </a:lnTo>
                <a:lnTo>
                  <a:pt x="1940292" y="2129263"/>
                </a:lnTo>
                <a:lnTo>
                  <a:pt x="0" y="2129263"/>
                </a:lnTo>
                <a:lnTo>
                  <a:pt x="0" y="0"/>
                </a:lnTo>
                <a:close/>
              </a:path>
            </a:pathLst>
          </a:custGeom>
          <a:blipFill>
            <a:blip r:embed="rId5"/>
            <a:stretch>
              <a:fillRect/>
            </a:stretch>
          </a:blipFill>
        </p:spPr>
        <p:txBody>
          <a:bodyPr/>
          <a:lstStyle/>
          <a:p>
            <a:endParaRPr lang="es-CL"/>
          </a:p>
        </p:txBody>
      </p:sp>
      <p:sp>
        <p:nvSpPr>
          <p:cNvPr id="8" name="Freeform 8"/>
          <p:cNvSpPr/>
          <p:nvPr/>
        </p:nvSpPr>
        <p:spPr>
          <a:xfrm>
            <a:off x="9144000" y="5756368"/>
            <a:ext cx="3146732" cy="1619641"/>
          </a:xfrm>
          <a:custGeom>
            <a:avLst/>
            <a:gdLst/>
            <a:ahLst/>
            <a:cxnLst/>
            <a:rect l="l" t="t" r="r" b="b"/>
            <a:pathLst>
              <a:path w="3146732" h="1619641">
                <a:moveTo>
                  <a:pt x="0" y="0"/>
                </a:moveTo>
                <a:lnTo>
                  <a:pt x="3146732" y="0"/>
                </a:lnTo>
                <a:lnTo>
                  <a:pt x="3146732" y="1619641"/>
                </a:lnTo>
                <a:lnTo>
                  <a:pt x="0" y="1619641"/>
                </a:lnTo>
                <a:lnTo>
                  <a:pt x="0" y="0"/>
                </a:lnTo>
                <a:close/>
              </a:path>
            </a:pathLst>
          </a:custGeom>
          <a:blipFill>
            <a:blip r:embed="rId6"/>
            <a:stretch>
              <a:fillRect/>
            </a:stretch>
          </a:blipFill>
        </p:spPr>
        <p:txBody>
          <a:bodyPr/>
          <a:lstStyle/>
          <a:p>
            <a:endParaRPr lang="es-CL"/>
          </a:p>
        </p:txBody>
      </p:sp>
      <p:sp>
        <p:nvSpPr>
          <p:cNvPr id="9" name="Freeform 9"/>
          <p:cNvSpPr/>
          <p:nvPr/>
        </p:nvSpPr>
        <p:spPr>
          <a:xfrm>
            <a:off x="9144000" y="1963668"/>
            <a:ext cx="3146732" cy="2037509"/>
          </a:xfrm>
          <a:custGeom>
            <a:avLst/>
            <a:gdLst/>
            <a:ahLst/>
            <a:cxnLst/>
            <a:rect l="l" t="t" r="r" b="b"/>
            <a:pathLst>
              <a:path w="3146732" h="2037509">
                <a:moveTo>
                  <a:pt x="0" y="0"/>
                </a:moveTo>
                <a:lnTo>
                  <a:pt x="3146732" y="0"/>
                </a:lnTo>
                <a:lnTo>
                  <a:pt x="3146732" y="2037509"/>
                </a:lnTo>
                <a:lnTo>
                  <a:pt x="0" y="2037509"/>
                </a:lnTo>
                <a:lnTo>
                  <a:pt x="0" y="0"/>
                </a:lnTo>
                <a:close/>
              </a:path>
            </a:pathLst>
          </a:custGeom>
          <a:blipFill>
            <a:blip r:embed="rId7"/>
            <a:stretch>
              <a:fillRect/>
            </a:stretch>
          </a:blipFill>
        </p:spPr>
        <p:txBody>
          <a:bodyPr/>
          <a:lstStyle/>
          <a:p>
            <a:endParaRPr lang="es-CL"/>
          </a:p>
        </p:txBody>
      </p:sp>
      <p:sp>
        <p:nvSpPr>
          <p:cNvPr id="10" name="Freeform 10"/>
          <p:cNvSpPr/>
          <p:nvPr/>
        </p:nvSpPr>
        <p:spPr>
          <a:xfrm>
            <a:off x="13121730" y="7567215"/>
            <a:ext cx="3731896" cy="1882378"/>
          </a:xfrm>
          <a:custGeom>
            <a:avLst/>
            <a:gdLst/>
            <a:ahLst/>
            <a:cxnLst/>
            <a:rect l="l" t="t" r="r" b="b"/>
            <a:pathLst>
              <a:path w="3731896" h="1882378">
                <a:moveTo>
                  <a:pt x="0" y="0"/>
                </a:moveTo>
                <a:lnTo>
                  <a:pt x="3731897" y="0"/>
                </a:lnTo>
                <a:lnTo>
                  <a:pt x="3731897" y="1882378"/>
                </a:lnTo>
                <a:lnTo>
                  <a:pt x="0" y="1882378"/>
                </a:lnTo>
                <a:lnTo>
                  <a:pt x="0" y="0"/>
                </a:lnTo>
                <a:close/>
              </a:path>
            </a:pathLst>
          </a:custGeom>
          <a:blipFill>
            <a:blip r:embed="rId8"/>
            <a:stretch>
              <a:fillRect/>
            </a:stretch>
          </a:blipFill>
        </p:spPr>
        <p:txBody>
          <a:bodyPr/>
          <a:lstStyle/>
          <a:p>
            <a:endParaRPr lang="es-CL"/>
          </a:p>
        </p:txBody>
      </p:sp>
      <p:sp>
        <p:nvSpPr>
          <p:cNvPr id="11" name="TextBox 11"/>
          <p:cNvSpPr txBox="1"/>
          <p:nvPr/>
        </p:nvSpPr>
        <p:spPr>
          <a:xfrm>
            <a:off x="1291395" y="1076700"/>
            <a:ext cx="7852605" cy="1735836"/>
          </a:xfrm>
          <a:prstGeom prst="rect">
            <a:avLst/>
          </a:prstGeom>
        </p:spPr>
        <p:txBody>
          <a:bodyPr lIns="0" tIns="0" rIns="0" bIns="0" rtlCol="0" anchor="t">
            <a:spAutoFit/>
          </a:bodyPr>
          <a:lstStyle/>
          <a:p>
            <a:pPr algn="l">
              <a:lnSpc>
                <a:spcPts val="6912"/>
              </a:lnSpc>
            </a:pPr>
            <a:r>
              <a:rPr lang="en-US" sz="5400" b="1" spc="577">
                <a:solidFill>
                  <a:srgbClr val="FFFFFF"/>
                </a:solidFill>
                <a:latin typeface="Muli Heavy"/>
                <a:ea typeface="Muli Heavy"/>
                <a:cs typeface="Muli Heavy"/>
                <a:sym typeface="Muli Heavy"/>
              </a:rPr>
              <a:t>TECNOLOGÍAS UTILIZADAS</a:t>
            </a:r>
          </a:p>
        </p:txBody>
      </p:sp>
      <p:sp>
        <p:nvSpPr>
          <p:cNvPr id="12" name="TextBox 12"/>
          <p:cNvSpPr txBox="1"/>
          <p:nvPr/>
        </p:nvSpPr>
        <p:spPr>
          <a:xfrm>
            <a:off x="9144000" y="502344"/>
            <a:ext cx="3494084" cy="986037"/>
          </a:xfrm>
          <a:prstGeom prst="rect">
            <a:avLst/>
          </a:prstGeom>
        </p:spPr>
        <p:txBody>
          <a:bodyPr lIns="0" tIns="0" rIns="0" bIns="0" rtlCol="0" anchor="t">
            <a:spAutoFit/>
          </a:bodyPr>
          <a:lstStyle/>
          <a:p>
            <a:pPr algn="l">
              <a:lnSpc>
                <a:spcPts val="3926"/>
              </a:lnSpc>
            </a:pPr>
            <a:r>
              <a:rPr lang="en-US" sz="2804" spc="86">
                <a:solidFill>
                  <a:srgbClr val="FFFFFF"/>
                </a:solidFill>
                <a:latin typeface="Inter"/>
                <a:ea typeface="Inter"/>
                <a:cs typeface="Inter"/>
                <a:sym typeface="Inter"/>
              </a:rPr>
              <a:t>Lenguaje de programación</a:t>
            </a:r>
          </a:p>
        </p:txBody>
      </p:sp>
      <p:sp>
        <p:nvSpPr>
          <p:cNvPr id="13" name="TextBox 13"/>
          <p:cNvSpPr txBox="1"/>
          <p:nvPr/>
        </p:nvSpPr>
        <p:spPr>
          <a:xfrm>
            <a:off x="13121730" y="6346957"/>
            <a:ext cx="3494084" cy="490855"/>
          </a:xfrm>
          <a:prstGeom prst="rect">
            <a:avLst/>
          </a:prstGeom>
        </p:spPr>
        <p:txBody>
          <a:bodyPr lIns="0" tIns="0" rIns="0" bIns="0" rtlCol="0" anchor="t">
            <a:spAutoFit/>
          </a:bodyPr>
          <a:lstStyle/>
          <a:p>
            <a:pPr algn="l">
              <a:lnSpc>
                <a:spcPts val="3919"/>
              </a:lnSpc>
            </a:pPr>
            <a:r>
              <a:rPr lang="en-US" sz="2799" spc="86">
                <a:solidFill>
                  <a:srgbClr val="FFFFFF"/>
                </a:solidFill>
                <a:latin typeface="Inter"/>
                <a:ea typeface="Inter"/>
                <a:cs typeface="Inter"/>
                <a:sym typeface="Inter"/>
              </a:rPr>
              <a:t>Base de datos</a:t>
            </a:r>
          </a:p>
        </p:txBody>
      </p:sp>
      <p:sp>
        <p:nvSpPr>
          <p:cNvPr id="14" name="AutoShape 14"/>
          <p:cNvSpPr/>
          <p:nvPr/>
        </p:nvSpPr>
        <p:spPr>
          <a:xfrm>
            <a:off x="9144000" y="5242280"/>
            <a:ext cx="950169" cy="0"/>
          </a:xfrm>
          <a:prstGeom prst="line">
            <a:avLst/>
          </a:prstGeom>
          <a:ln w="19050" cap="flat">
            <a:solidFill>
              <a:srgbClr val="F27100"/>
            </a:solidFill>
            <a:prstDash val="solid"/>
            <a:headEnd type="none" w="sm" len="sm"/>
            <a:tailEnd type="none" w="sm" len="sm"/>
          </a:ln>
        </p:spPr>
        <p:txBody>
          <a:bodyPr/>
          <a:lstStyle/>
          <a:p>
            <a:endParaRPr lang="es-CL"/>
          </a:p>
        </p:txBody>
      </p:sp>
      <p:sp>
        <p:nvSpPr>
          <p:cNvPr id="15" name="TextBox 15"/>
          <p:cNvSpPr txBox="1"/>
          <p:nvPr/>
        </p:nvSpPr>
        <p:spPr>
          <a:xfrm>
            <a:off x="9144000" y="4439065"/>
            <a:ext cx="3494084" cy="490737"/>
          </a:xfrm>
          <a:prstGeom prst="rect">
            <a:avLst/>
          </a:prstGeom>
        </p:spPr>
        <p:txBody>
          <a:bodyPr lIns="0" tIns="0" rIns="0" bIns="0" rtlCol="0" anchor="t">
            <a:spAutoFit/>
          </a:bodyPr>
          <a:lstStyle/>
          <a:p>
            <a:pPr algn="l">
              <a:lnSpc>
                <a:spcPts val="3926"/>
              </a:lnSpc>
            </a:pPr>
            <a:r>
              <a:rPr lang="en-US" sz="2804" spc="86">
                <a:solidFill>
                  <a:srgbClr val="FFFFFF"/>
                </a:solidFill>
                <a:latin typeface="Inter"/>
                <a:ea typeface="Inter"/>
                <a:cs typeface="Inter"/>
                <a:sym typeface="Inter"/>
              </a:rPr>
              <a:t>Framework</a:t>
            </a:r>
          </a:p>
        </p:txBody>
      </p:sp>
      <p:sp>
        <p:nvSpPr>
          <p:cNvPr id="16" name="AutoShape 16"/>
          <p:cNvSpPr/>
          <p:nvPr/>
        </p:nvSpPr>
        <p:spPr>
          <a:xfrm>
            <a:off x="13121730" y="3345930"/>
            <a:ext cx="950169" cy="0"/>
          </a:xfrm>
          <a:prstGeom prst="line">
            <a:avLst/>
          </a:prstGeom>
          <a:ln w="19050" cap="flat">
            <a:solidFill>
              <a:srgbClr val="F27100"/>
            </a:solidFill>
            <a:prstDash val="solid"/>
            <a:headEnd type="none" w="sm" len="sm"/>
            <a:tailEnd type="none" w="sm" len="sm"/>
          </a:ln>
        </p:spPr>
        <p:txBody>
          <a:bodyPr/>
          <a:lstStyle/>
          <a:p>
            <a:endParaRPr lang="es-CL"/>
          </a:p>
        </p:txBody>
      </p:sp>
      <p:sp>
        <p:nvSpPr>
          <p:cNvPr id="17" name="TextBox 17"/>
          <p:cNvSpPr txBox="1"/>
          <p:nvPr/>
        </p:nvSpPr>
        <p:spPr>
          <a:xfrm>
            <a:off x="13121730" y="2542715"/>
            <a:ext cx="3494084" cy="490737"/>
          </a:xfrm>
          <a:prstGeom prst="rect">
            <a:avLst/>
          </a:prstGeom>
        </p:spPr>
        <p:txBody>
          <a:bodyPr lIns="0" tIns="0" rIns="0" bIns="0" rtlCol="0" anchor="t">
            <a:spAutoFit/>
          </a:bodyPr>
          <a:lstStyle/>
          <a:p>
            <a:pPr algn="l">
              <a:lnSpc>
                <a:spcPts val="3926"/>
              </a:lnSpc>
            </a:pPr>
            <a:r>
              <a:rPr lang="en-US" sz="2804" spc="86">
                <a:solidFill>
                  <a:srgbClr val="FFFFFF"/>
                </a:solidFill>
                <a:latin typeface="Inter"/>
                <a:ea typeface="Inter"/>
                <a:cs typeface="Inter"/>
                <a:sym typeface="Inter"/>
              </a:rPr>
              <a:t>Diseño</a:t>
            </a:r>
          </a:p>
        </p:txBody>
      </p:sp>
      <p:sp>
        <p:nvSpPr>
          <p:cNvPr id="18" name="AutoShape 18"/>
          <p:cNvSpPr/>
          <p:nvPr/>
        </p:nvSpPr>
        <p:spPr>
          <a:xfrm>
            <a:off x="9144000" y="9033272"/>
            <a:ext cx="950169" cy="0"/>
          </a:xfrm>
          <a:prstGeom prst="line">
            <a:avLst/>
          </a:prstGeom>
          <a:ln w="19050" cap="flat">
            <a:solidFill>
              <a:srgbClr val="F27100"/>
            </a:solidFill>
            <a:prstDash val="solid"/>
            <a:headEnd type="none" w="sm" len="sm"/>
            <a:tailEnd type="none" w="sm" len="sm"/>
          </a:ln>
        </p:spPr>
        <p:txBody>
          <a:bodyPr/>
          <a:lstStyle/>
          <a:p>
            <a:endParaRPr lang="es-CL"/>
          </a:p>
        </p:txBody>
      </p:sp>
      <p:sp>
        <p:nvSpPr>
          <p:cNvPr id="19" name="TextBox 19"/>
          <p:cNvSpPr txBox="1"/>
          <p:nvPr/>
        </p:nvSpPr>
        <p:spPr>
          <a:xfrm>
            <a:off x="9144000" y="8228092"/>
            <a:ext cx="3494084" cy="490855"/>
          </a:xfrm>
          <a:prstGeom prst="rect">
            <a:avLst/>
          </a:prstGeom>
        </p:spPr>
        <p:txBody>
          <a:bodyPr lIns="0" tIns="0" rIns="0" bIns="0" rtlCol="0" anchor="t">
            <a:spAutoFit/>
          </a:bodyPr>
          <a:lstStyle/>
          <a:p>
            <a:pPr algn="l">
              <a:lnSpc>
                <a:spcPts val="3919"/>
              </a:lnSpc>
            </a:pPr>
            <a:r>
              <a:rPr lang="en-US" sz="2799" spc="86">
                <a:solidFill>
                  <a:srgbClr val="FFFFFF"/>
                </a:solidFill>
                <a:latin typeface="Inter"/>
                <a:ea typeface="Inter"/>
                <a:cs typeface="Inter"/>
                <a:sym typeface="Inter"/>
              </a:rPr>
              <a:t>Maquetado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sp>
        <p:nvSpPr>
          <p:cNvPr id="3" name="AutoShape 3"/>
          <p:cNvSpPr/>
          <p:nvPr/>
        </p:nvSpPr>
        <p:spPr>
          <a:xfrm flipH="1" flipV="1">
            <a:off x="1998730" y="2318404"/>
            <a:ext cx="14290540" cy="0"/>
          </a:xfrm>
          <a:prstGeom prst="line">
            <a:avLst/>
          </a:prstGeom>
          <a:ln w="28575" cap="flat">
            <a:solidFill>
              <a:srgbClr val="F27100"/>
            </a:solidFill>
            <a:prstDash val="solid"/>
            <a:headEnd type="none" w="sm" len="sm"/>
            <a:tailEnd type="none" w="sm" len="sm"/>
          </a:ln>
        </p:spPr>
        <p:txBody>
          <a:bodyPr/>
          <a:lstStyle/>
          <a:p>
            <a:endParaRPr lang="es-CL"/>
          </a:p>
        </p:txBody>
      </p:sp>
      <p:sp>
        <p:nvSpPr>
          <p:cNvPr id="4" name="TextBox 4"/>
          <p:cNvSpPr txBox="1"/>
          <p:nvPr/>
        </p:nvSpPr>
        <p:spPr>
          <a:xfrm>
            <a:off x="1998730" y="1177841"/>
            <a:ext cx="14290540" cy="859536"/>
          </a:xfrm>
          <a:prstGeom prst="rect">
            <a:avLst/>
          </a:prstGeom>
        </p:spPr>
        <p:txBody>
          <a:bodyPr lIns="0" tIns="0" rIns="0" bIns="0" rtlCol="0" anchor="t">
            <a:spAutoFit/>
          </a:bodyPr>
          <a:lstStyle/>
          <a:p>
            <a:pPr algn="ctr">
              <a:lnSpc>
                <a:spcPts val="6912"/>
              </a:lnSpc>
            </a:pPr>
            <a:r>
              <a:rPr lang="en-US" sz="5400" b="1" spc="577">
                <a:solidFill>
                  <a:srgbClr val="FFFFFF"/>
                </a:solidFill>
                <a:latin typeface="Muli Heavy"/>
                <a:ea typeface="Muli Heavy"/>
                <a:cs typeface="Muli Heavy"/>
                <a:sym typeface="Muli Heavy"/>
              </a:rPr>
              <a:t>DEMOSTRACIÓN DEL PROYECTO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835916" y="5397354"/>
            <a:ext cx="3927332" cy="4052238"/>
          </a:xfrm>
          <a:custGeom>
            <a:avLst/>
            <a:gdLst/>
            <a:ahLst/>
            <a:cxnLst/>
            <a:rect l="l" t="t" r="r" b="b"/>
            <a:pathLst>
              <a:path w="3927332" h="4052238">
                <a:moveTo>
                  <a:pt x="0" y="0"/>
                </a:moveTo>
                <a:lnTo>
                  <a:pt x="3927333" y="0"/>
                </a:lnTo>
                <a:lnTo>
                  <a:pt x="3927333" y="4052239"/>
                </a:lnTo>
                <a:lnTo>
                  <a:pt x="0" y="4052239"/>
                </a:lnTo>
                <a:lnTo>
                  <a:pt x="0" y="0"/>
                </a:lnTo>
                <a:close/>
              </a:path>
            </a:pathLst>
          </a:custGeom>
          <a:blipFill>
            <a:blip r:embed="rId4"/>
            <a:stretch>
              <a:fillRect l="-316" r="-316"/>
            </a:stretch>
          </a:blipFill>
        </p:spPr>
        <p:txBody>
          <a:bodyPr/>
          <a:lstStyle/>
          <a:p>
            <a:endParaRPr lang="es-CL"/>
          </a:p>
        </p:txBody>
      </p:sp>
      <p:sp>
        <p:nvSpPr>
          <p:cNvPr id="3" name="Freeform 3"/>
          <p:cNvSpPr/>
          <p:nvPr/>
        </p:nvSpPr>
        <p:spPr>
          <a:xfrm>
            <a:off x="3877783" y="785439"/>
            <a:ext cx="3940609" cy="4013808"/>
          </a:xfrm>
          <a:custGeom>
            <a:avLst/>
            <a:gdLst/>
            <a:ahLst/>
            <a:cxnLst/>
            <a:rect l="l" t="t" r="r" b="b"/>
            <a:pathLst>
              <a:path w="3940609" h="4013808">
                <a:moveTo>
                  <a:pt x="0" y="0"/>
                </a:moveTo>
                <a:lnTo>
                  <a:pt x="3940610" y="0"/>
                </a:lnTo>
                <a:lnTo>
                  <a:pt x="3940610" y="4013808"/>
                </a:lnTo>
                <a:lnTo>
                  <a:pt x="0" y="4013808"/>
                </a:lnTo>
                <a:lnTo>
                  <a:pt x="0" y="0"/>
                </a:lnTo>
                <a:close/>
              </a:path>
            </a:pathLst>
          </a:custGeom>
          <a:blipFill>
            <a:blip r:embed="rId5"/>
            <a:stretch>
              <a:fillRect t="-330" b="-330"/>
            </a:stretch>
          </a:blipFill>
        </p:spPr>
        <p:txBody>
          <a:bodyPr/>
          <a:lstStyle/>
          <a:p>
            <a:endParaRPr lang="es-CL"/>
          </a:p>
        </p:txBody>
      </p:sp>
      <p:sp>
        <p:nvSpPr>
          <p:cNvPr id="4" name="Freeform 4"/>
          <p:cNvSpPr/>
          <p:nvPr/>
        </p:nvSpPr>
        <p:spPr>
          <a:xfrm>
            <a:off x="8734949" y="1114800"/>
            <a:ext cx="8670006" cy="7998080"/>
          </a:xfrm>
          <a:custGeom>
            <a:avLst/>
            <a:gdLst/>
            <a:ahLst/>
            <a:cxnLst/>
            <a:rect l="l" t="t" r="r" b="b"/>
            <a:pathLst>
              <a:path w="8670006" h="7998080">
                <a:moveTo>
                  <a:pt x="0" y="0"/>
                </a:moveTo>
                <a:lnTo>
                  <a:pt x="8670005" y="0"/>
                </a:lnTo>
                <a:lnTo>
                  <a:pt x="8670005" y="7998080"/>
                </a:lnTo>
                <a:lnTo>
                  <a:pt x="0" y="7998080"/>
                </a:lnTo>
                <a:lnTo>
                  <a:pt x="0" y="0"/>
                </a:lnTo>
                <a:close/>
              </a:path>
            </a:pathLst>
          </a:custGeom>
          <a:blipFill>
            <a:blip r:embed="rId6"/>
            <a:stretch>
              <a:fillRect/>
            </a:stretch>
          </a:blipFill>
        </p:spPr>
        <p:txBody>
          <a:bodyPr/>
          <a:lstStyle/>
          <a:p>
            <a:endParaRPr lang="es-CL"/>
          </a:p>
        </p:txBody>
      </p:sp>
      <p:sp>
        <p:nvSpPr>
          <p:cNvPr id="5" name="TextBox 5"/>
          <p:cNvSpPr txBox="1"/>
          <p:nvPr/>
        </p:nvSpPr>
        <p:spPr>
          <a:xfrm>
            <a:off x="1291395" y="1076700"/>
            <a:ext cx="7852605" cy="1735836"/>
          </a:xfrm>
          <a:prstGeom prst="rect">
            <a:avLst/>
          </a:prstGeom>
        </p:spPr>
        <p:txBody>
          <a:bodyPr lIns="0" tIns="0" rIns="0" bIns="0" rtlCol="0" anchor="t">
            <a:spAutoFit/>
          </a:bodyPr>
          <a:lstStyle/>
          <a:p>
            <a:pPr algn="l">
              <a:lnSpc>
                <a:spcPts val="6912"/>
              </a:lnSpc>
            </a:pPr>
            <a:r>
              <a:rPr lang="en-US" sz="5400" b="1" spc="577">
                <a:solidFill>
                  <a:srgbClr val="FFFFFF"/>
                </a:solidFill>
                <a:latin typeface="Muli Heavy"/>
                <a:ea typeface="Muli Heavy"/>
                <a:cs typeface="Muli Heavy"/>
                <a:sym typeface="Muli Heavy"/>
              </a:rPr>
              <a:t>RESULTADOS OBTENIDOS</a:t>
            </a:r>
          </a:p>
        </p:txBody>
      </p:sp>
      <p:sp>
        <p:nvSpPr>
          <p:cNvPr id="6" name="TextBox 6"/>
          <p:cNvSpPr txBox="1"/>
          <p:nvPr/>
        </p:nvSpPr>
        <p:spPr>
          <a:xfrm>
            <a:off x="1476405" y="3745296"/>
            <a:ext cx="2727365" cy="580390"/>
          </a:xfrm>
          <a:prstGeom prst="rect">
            <a:avLst/>
          </a:prstGeom>
        </p:spPr>
        <p:txBody>
          <a:bodyPr lIns="0" tIns="0" rIns="0" bIns="0" rtlCol="0" anchor="t">
            <a:spAutoFit/>
          </a:bodyPr>
          <a:lstStyle/>
          <a:p>
            <a:pPr marL="0" lvl="0" indent="0" algn="ctr">
              <a:lnSpc>
                <a:spcPts val="4759"/>
              </a:lnSpc>
              <a:spcBef>
                <a:spcPct val="0"/>
              </a:spcBef>
            </a:pPr>
            <a:r>
              <a:rPr lang="en-US" sz="3399" u="none" strike="noStrike">
                <a:solidFill>
                  <a:srgbClr val="000000"/>
                </a:solidFill>
                <a:latin typeface="Open Sans"/>
                <a:ea typeface="Open Sans"/>
                <a:cs typeface="Open Sans"/>
                <a:sym typeface="Open Sans"/>
              </a:rPr>
              <a:t>Agregar texto</a:t>
            </a:r>
          </a:p>
        </p:txBody>
      </p:sp>
      <p:sp>
        <p:nvSpPr>
          <p:cNvPr id="7" name="TextBox 7"/>
          <p:cNvSpPr txBox="1"/>
          <p:nvPr/>
        </p:nvSpPr>
        <p:spPr>
          <a:xfrm>
            <a:off x="1291395" y="3846148"/>
            <a:ext cx="6221030" cy="2390140"/>
          </a:xfrm>
          <a:prstGeom prst="rect">
            <a:avLst/>
          </a:prstGeom>
        </p:spPr>
        <p:txBody>
          <a:bodyPr lIns="0" tIns="0" rIns="0" bIns="0" rtlCol="0" anchor="t">
            <a:spAutoFit/>
          </a:bodyPr>
          <a:lstStyle/>
          <a:p>
            <a:pPr marL="0" lvl="0" indent="0" algn="l">
              <a:lnSpc>
                <a:spcPts val="4759"/>
              </a:lnSpc>
              <a:spcBef>
                <a:spcPct val="0"/>
              </a:spcBef>
            </a:pPr>
            <a:r>
              <a:rPr lang="en-US" sz="3399">
                <a:solidFill>
                  <a:srgbClr val="9FA0A4"/>
                </a:solidFill>
                <a:latin typeface="Inter"/>
                <a:ea typeface="Inter"/>
                <a:cs typeface="Inter"/>
                <a:sym typeface="Inter"/>
              </a:rPr>
              <a:t>El resultado obtenido es un sistema web funcional que permite ejercer lo que propone: tareas académicas</a:t>
            </a:r>
          </a:p>
        </p:txBody>
      </p:sp>
      <p:pic>
        <p:nvPicPr>
          <p:cNvPr id="19" name="Picture 19">
            <a:hlinkClick r:id="" action="ppaction://media"/>
          </p:cNvPr>
          <p:cNvPicPr>
            <a:picLocks noChangeAspect="1"/>
          </p:cNvPicPr>
          <p:nvPr>
            <a:audioFile r:link="rId1"/>
            <p:extLst>
              <p:ext uri="{DAA4B4D4-6D71-4841-9C94-3DE7FCFB9230}">
                <p14:media xmlns:p14="http://schemas.microsoft.com/office/powerpoint/2010/main" r:embed="rId2">
                  <p14:trim end="91258"/>
                </p14:media>
              </p:ext>
            </p:extLst>
          </p:nvPr>
        </p:nvPicPr>
        <p:blipFill>
          <a:blip r:embed="rId7">
            <a:extLst>
              <a:ext uri="{96DAC541-7B7A-43D3-8B79-37D633B846F1}">
                <asvg:svgBlip xmlns:asvg="http://schemas.microsoft.com/office/drawing/2016/SVG/main" r:embed="rId8"/>
              </a:ext>
            </a:extLst>
          </a:blip>
          <a:stretch>
            <a:fillRect/>
          </a:stretch>
        </p:blipFill>
        <p:spPr>
          <a:xfrm>
            <a:off x="3689420" y="6793606"/>
            <a:ext cx="1028700" cy="1028700"/>
          </a:xfrm>
          <a:prstGeom prst="rect">
            <a:avLst/>
          </a:prstGeom>
        </p:spPr>
      </p:pic>
    </p:spTree>
  </p:cSld>
  <p:clrMapOvr>
    <a:masterClrMapping/>
  </p:clrMapOvr>
  <p:timing>
    <p:tnLst>
      <p:par>
        <p:cTn id="1" dur="indefinite" restart="never" nodeType="tmRoot">
          <p:childTnLst>
            <p:audio>
              <p:cMediaNode vol="100000" showWhenStopped="0">
                <p:cTn id="2"/>
                <p:tgtEl>
                  <p:spTgt spid="1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AutoShape 2"/>
          <p:cNvSpPr/>
          <p:nvPr/>
        </p:nvSpPr>
        <p:spPr>
          <a:xfrm flipV="1">
            <a:off x="5782627" y="593337"/>
            <a:ext cx="0" cy="1319868"/>
          </a:xfrm>
          <a:prstGeom prst="line">
            <a:avLst/>
          </a:prstGeom>
          <a:ln w="38100" cap="flat">
            <a:solidFill>
              <a:srgbClr val="F27100"/>
            </a:solidFill>
            <a:prstDash val="solid"/>
            <a:headEnd type="none" w="sm" len="sm"/>
            <a:tailEnd type="none" w="sm" len="sm"/>
          </a:ln>
        </p:spPr>
        <p:txBody>
          <a:bodyPr/>
          <a:lstStyle/>
          <a:p>
            <a:endParaRPr lang="es-CL"/>
          </a:p>
        </p:txBody>
      </p:sp>
      <p:sp>
        <p:nvSpPr>
          <p:cNvPr id="3" name="Freeform 3"/>
          <p:cNvSpPr/>
          <p:nvPr/>
        </p:nvSpPr>
        <p:spPr>
          <a:xfrm>
            <a:off x="9334919" y="3785420"/>
            <a:ext cx="7267552" cy="3633776"/>
          </a:xfrm>
          <a:custGeom>
            <a:avLst/>
            <a:gdLst/>
            <a:ahLst/>
            <a:cxnLst/>
            <a:rect l="l" t="t" r="r" b="b"/>
            <a:pathLst>
              <a:path w="7267552" h="3633776">
                <a:moveTo>
                  <a:pt x="0" y="0"/>
                </a:moveTo>
                <a:lnTo>
                  <a:pt x="7267552" y="0"/>
                </a:lnTo>
                <a:lnTo>
                  <a:pt x="7267552" y="3633776"/>
                </a:lnTo>
                <a:lnTo>
                  <a:pt x="0" y="3633776"/>
                </a:lnTo>
                <a:lnTo>
                  <a:pt x="0" y="0"/>
                </a:lnTo>
                <a:close/>
              </a:path>
            </a:pathLst>
          </a:custGeom>
          <a:blipFill>
            <a:blip r:embed="rId2"/>
            <a:stretch>
              <a:fillRect/>
            </a:stretch>
          </a:blipFill>
        </p:spPr>
        <p:txBody>
          <a:bodyPr/>
          <a:lstStyle/>
          <a:p>
            <a:endParaRPr lang="es-CL"/>
          </a:p>
        </p:txBody>
      </p:sp>
      <p:sp>
        <p:nvSpPr>
          <p:cNvPr id="4" name="TextBox 4"/>
          <p:cNvSpPr txBox="1"/>
          <p:nvPr/>
        </p:nvSpPr>
        <p:spPr>
          <a:xfrm>
            <a:off x="1028700" y="3709220"/>
            <a:ext cx="8306219" cy="4896097"/>
          </a:xfrm>
          <a:prstGeom prst="rect">
            <a:avLst/>
          </a:prstGeom>
        </p:spPr>
        <p:txBody>
          <a:bodyPr lIns="0" tIns="0" rIns="0" bIns="0" rtlCol="0" anchor="t">
            <a:spAutoFit/>
          </a:bodyPr>
          <a:lstStyle/>
          <a:p>
            <a:pPr marL="888244" lvl="1" indent="-444122" algn="l">
              <a:lnSpc>
                <a:spcPts val="5636"/>
              </a:lnSpc>
              <a:buFont typeface="Arial"/>
              <a:buChar char="•"/>
            </a:pPr>
            <a:r>
              <a:rPr lang="en-US" sz="4114" spc="102">
                <a:solidFill>
                  <a:srgbClr val="9FA0A4"/>
                </a:solidFill>
                <a:latin typeface="Inter"/>
                <a:ea typeface="Inter"/>
                <a:cs typeface="Inter"/>
                <a:sym typeface="Inter"/>
              </a:rPr>
              <a:t>Recursos Limitados</a:t>
            </a:r>
          </a:p>
          <a:p>
            <a:pPr marL="888244" lvl="1" indent="-444122" algn="l">
              <a:lnSpc>
                <a:spcPts val="5636"/>
              </a:lnSpc>
              <a:buFont typeface="Arial"/>
              <a:buChar char="•"/>
            </a:pPr>
            <a:r>
              <a:rPr lang="en-US" sz="4114" spc="102">
                <a:solidFill>
                  <a:srgbClr val="9FA0A4"/>
                </a:solidFill>
                <a:latin typeface="Inter"/>
                <a:ea typeface="Inter"/>
                <a:cs typeface="Inter"/>
                <a:sym typeface="Inter"/>
              </a:rPr>
              <a:t>Metodología utilizada incorrectamente</a:t>
            </a:r>
          </a:p>
          <a:p>
            <a:pPr marL="888244" lvl="1" indent="-444122" algn="l">
              <a:lnSpc>
                <a:spcPts val="5636"/>
              </a:lnSpc>
              <a:buFont typeface="Arial"/>
              <a:buChar char="•"/>
            </a:pPr>
            <a:r>
              <a:rPr lang="en-US" sz="4114" spc="102">
                <a:solidFill>
                  <a:srgbClr val="9FA0A4"/>
                </a:solidFill>
                <a:latin typeface="Inter"/>
                <a:ea typeface="Inter"/>
                <a:cs typeface="Inter"/>
                <a:sym typeface="Inter"/>
              </a:rPr>
              <a:t>Falta de tiempo de los miembros del equipo</a:t>
            </a:r>
          </a:p>
          <a:p>
            <a:pPr marL="888244" lvl="1" indent="-444122" algn="l">
              <a:lnSpc>
                <a:spcPts val="5636"/>
              </a:lnSpc>
              <a:buFont typeface="Arial"/>
              <a:buChar char="•"/>
            </a:pPr>
            <a:r>
              <a:rPr lang="en-US" sz="4114" spc="102">
                <a:solidFill>
                  <a:srgbClr val="9FA0A4"/>
                </a:solidFill>
                <a:latin typeface="Inter"/>
                <a:ea typeface="Inter"/>
                <a:cs typeface="Inter"/>
                <a:sym typeface="Inter"/>
              </a:rPr>
              <a:t>Falta de comunicación del equipo scrum</a:t>
            </a:r>
          </a:p>
        </p:txBody>
      </p:sp>
      <p:sp>
        <p:nvSpPr>
          <p:cNvPr id="5" name="TextBox 5"/>
          <p:cNvSpPr txBox="1"/>
          <p:nvPr/>
        </p:nvSpPr>
        <p:spPr>
          <a:xfrm>
            <a:off x="1028700" y="555237"/>
            <a:ext cx="4734877" cy="1292860"/>
          </a:xfrm>
          <a:prstGeom prst="rect">
            <a:avLst/>
          </a:prstGeom>
        </p:spPr>
        <p:txBody>
          <a:bodyPr lIns="0" tIns="0" rIns="0" bIns="0" rtlCol="0" anchor="t">
            <a:spAutoFit/>
          </a:bodyPr>
          <a:lstStyle/>
          <a:p>
            <a:pPr algn="l">
              <a:lnSpc>
                <a:spcPts val="5120"/>
              </a:lnSpc>
            </a:pPr>
            <a:r>
              <a:rPr lang="en-US" sz="4000" b="1" spc="428">
                <a:solidFill>
                  <a:srgbClr val="FFFFFF"/>
                </a:solidFill>
                <a:latin typeface="Muli Bold"/>
                <a:ea typeface="Muli Bold"/>
                <a:cs typeface="Muli Bold"/>
                <a:sym typeface="Muli Bold"/>
              </a:rPr>
              <a:t>OBSTÁCULOS PRESENTADOS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0" y="0"/>
            <a:ext cx="13230868" cy="10287000"/>
          </a:xfrm>
          <a:custGeom>
            <a:avLst/>
            <a:gdLst/>
            <a:ahLst/>
            <a:cxnLst/>
            <a:rect l="l" t="t" r="r" b="b"/>
            <a:pathLst>
              <a:path w="13230868" h="10287000">
                <a:moveTo>
                  <a:pt x="0" y="0"/>
                </a:moveTo>
                <a:lnTo>
                  <a:pt x="13230868" y="0"/>
                </a:lnTo>
                <a:lnTo>
                  <a:pt x="13230868" y="10287000"/>
                </a:lnTo>
                <a:lnTo>
                  <a:pt x="0" y="10287000"/>
                </a:lnTo>
                <a:lnTo>
                  <a:pt x="0" y="0"/>
                </a:lnTo>
                <a:close/>
              </a:path>
            </a:pathLst>
          </a:custGeom>
          <a:blipFill>
            <a:blip r:embed="rId2"/>
            <a:stretch>
              <a:fillRect/>
            </a:stretch>
          </a:blipFill>
        </p:spPr>
        <p:txBody>
          <a:bodyPr/>
          <a:lstStyle/>
          <a:p>
            <a:endParaRPr lang="es-CL"/>
          </a:p>
        </p:txBody>
      </p:sp>
      <p:sp>
        <p:nvSpPr>
          <p:cNvPr id="3" name="AutoShape 3"/>
          <p:cNvSpPr/>
          <p:nvPr/>
        </p:nvSpPr>
        <p:spPr>
          <a:xfrm>
            <a:off x="4515505" y="3682862"/>
            <a:ext cx="9256990" cy="0"/>
          </a:xfrm>
          <a:prstGeom prst="line">
            <a:avLst/>
          </a:prstGeom>
          <a:ln w="28575" cap="flat">
            <a:solidFill>
              <a:srgbClr val="F27100"/>
            </a:solidFill>
            <a:prstDash val="solid"/>
            <a:headEnd type="none" w="sm" len="sm"/>
            <a:tailEnd type="none" w="sm" len="sm"/>
          </a:ln>
        </p:spPr>
        <p:txBody>
          <a:bodyPr/>
          <a:lstStyle/>
          <a:p>
            <a:endParaRPr lang="es-CL"/>
          </a:p>
        </p:txBody>
      </p:sp>
      <p:sp>
        <p:nvSpPr>
          <p:cNvPr id="4" name="AutoShape 4"/>
          <p:cNvSpPr/>
          <p:nvPr/>
        </p:nvSpPr>
        <p:spPr>
          <a:xfrm>
            <a:off x="4515505" y="5871653"/>
            <a:ext cx="9256990" cy="0"/>
          </a:xfrm>
          <a:prstGeom prst="line">
            <a:avLst/>
          </a:prstGeom>
          <a:ln w="28575" cap="flat">
            <a:solidFill>
              <a:srgbClr val="F27100"/>
            </a:solidFill>
            <a:prstDash val="solid"/>
            <a:headEnd type="none" w="sm" len="sm"/>
            <a:tailEnd type="none" w="sm" len="sm"/>
          </a:ln>
        </p:spPr>
        <p:txBody>
          <a:bodyPr/>
          <a:lstStyle/>
          <a:p>
            <a:endParaRPr lang="es-CL"/>
          </a:p>
        </p:txBody>
      </p:sp>
      <p:sp>
        <p:nvSpPr>
          <p:cNvPr id="5" name="TextBox 5"/>
          <p:cNvSpPr txBox="1"/>
          <p:nvPr/>
        </p:nvSpPr>
        <p:spPr>
          <a:xfrm>
            <a:off x="2938771" y="3715855"/>
            <a:ext cx="12896114" cy="1932305"/>
          </a:xfrm>
          <a:prstGeom prst="rect">
            <a:avLst/>
          </a:prstGeom>
        </p:spPr>
        <p:txBody>
          <a:bodyPr lIns="0" tIns="0" rIns="0" bIns="0" rtlCol="0" anchor="t">
            <a:spAutoFit/>
          </a:bodyPr>
          <a:lstStyle/>
          <a:p>
            <a:pPr algn="ctr">
              <a:lnSpc>
                <a:spcPts val="15820"/>
              </a:lnSpc>
            </a:pPr>
            <a:r>
              <a:rPr lang="en-US" sz="11300" b="1" spc="406">
                <a:solidFill>
                  <a:srgbClr val="FFFFFF"/>
                </a:solidFill>
                <a:latin typeface="Muli Heavy"/>
                <a:ea typeface="Muli Heavy"/>
                <a:cs typeface="Muli Heavy"/>
                <a:sym typeface="Muli Heavy"/>
              </a:rPr>
              <a:t>THANK YOU</a:t>
            </a:r>
          </a:p>
        </p:txBody>
      </p:sp>
      <p:sp>
        <p:nvSpPr>
          <p:cNvPr id="6" name="TextBox 6"/>
          <p:cNvSpPr txBox="1"/>
          <p:nvPr/>
        </p:nvSpPr>
        <p:spPr>
          <a:xfrm>
            <a:off x="5217897" y="6274113"/>
            <a:ext cx="7852206" cy="507365"/>
          </a:xfrm>
          <a:prstGeom prst="rect">
            <a:avLst/>
          </a:prstGeom>
        </p:spPr>
        <p:txBody>
          <a:bodyPr lIns="0" tIns="0" rIns="0" bIns="0" rtlCol="0" anchor="t">
            <a:spAutoFit/>
          </a:bodyPr>
          <a:lstStyle/>
          <a:p>
            <a:pPr algn="ctr">
              <a:lnSpc>
                <a:spcPts val="4060"/>
              </a:lnSpc>
            </a:pPr>
            <a:r>
              <a:rPr lang="en-US" sz="2900" spc="507">
                <a:solidFill>
                  <a:srgbClr val="FFFFFF"/>
                </a:solidFill>
                <a:latin typeface="Inter"/>
                <a:ea typeface="Inter"/>
                <a:cs typeface="Inter"/>
                <a:sym typeface="Inter"/>
              </a:rPr>
              <a:t>¿PREGUNTAS?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0" y="0"/>
            <a:ext cx="16285488" cy="10287000"/>
          </a:xfrm>
          <a:custGeom>
            <a:avLst/>
            <a:gdLst/>
            <a:ahLst/>
            <a:cxnLst/>
            <a:rect l="l" t="t" r="r" b="b"/>
            <a:pathLst>
              <a:path w="16285488" h="10287000">
                <a:moveTo>
                  <a:pt x="0" y="0"/>
                </a:moveTo>
                <a:lnTo>
                  <a:pt x="16285488" y="0"/>
                </a:lnTo>
                <a:lnTo>
                  <a:pt x="16285488" y="10287000"/>
                </a:lnTo>
                <a:lnTo>
                  <a:pt x="0" y="10287000"/>
                </a:lnTo>
                <a:lnTo>
                  <a:pt x="0" y="0"/>
                </a:lnTo>
                <a:close/>
              </a:path>
            </a:pathLst>
          </a:custGeom>
          <a:blipFill>
            <a:blip r:embed="rId2"/>
            <a:stretch>
              <a:fillRect t="-32" b="-32"/>
            </a:stretch>
          </a:blipFill>
        </p:spPr>
        <p:txBody>
          <a:bodyPr/>
          <a:lstStyle/>
          <a:p>
            <a:endParaRPr lang="es-CL"/>
          </a:p>
        </p:txBody>
      </p:sp>
      <p:sp>
        <p:nvSpPr>
          <p:cNvPr id="3" name="Freeform 3"/>
          <p:cNvSpPr/>
          <p:nvPr/>
        </p:nvSpPr>
        <p:spPr>
          <a:xfrm>
            <a:off x="2868959" y="2797603"/>
            <a:ext cx="4691795" cy="4691795"/>
          </a:xfrm>
          <a:custGeom>
            <a:avLst/>
            <a:gdLst/>
            <a:ahLst/>
            <a:cxnLst/>
            <a:rect l="l" t="t" r="r" b="b"/>
            <a:pathLst>
              <a:path w="4691795" h="4691795">
                <a:moveTo>
                  <a:pt x="0" y="0"/>
                </a:moveTo>
                <a:lnTo>
                  <a:pt x="4691795" y="0"/>
                </a:lnTo>
                <a:lnTo>
                  <a:pt x="4691795" y="4691794"/>
                </a:lnTo>
                <a:lnTo>
                  <a:pt x="0" y="4691794"/>
                </a:lnTo>
                <a:lnTo>
                  <a:pt x="0" y="0"/>
                </a:lnTo>
                <a:close/>
              </a:path>
            </a:pathLst>
          </a:custGeom>
          <a:blipFill>
            <a:blip r:embed="rId3"/>
            <a:stretch>
              <a:fillRect/>
            </a:stretch>
          </a:blipFill>
        </p:spPr>
        <p:txBody>
          <a:bodyPr/>
          <a:lstStyle/>
          <a:p>
            <a:endParaRPr lang="es-CL"/>
          </a:p>
        </p:txBody>
      </p:sp>
      <p:sp>
        <p:nvSpPr>
          <p:cNvPr id="4" name="Freeform 4"/>
          <p:cNvSpPr/>
          <p:nvPr/>
        </p:nvSpPr>
        <p:spPr>
          <a:xfrm>
            <a:off x="10593543" y="2797603"/>
            <a:ext cx="4691795" cy="4691795"/>
          </a:xfrm>
          <a:custGeom>
            <a:avLst/>
            <a:gdLst/>
            <a:ahLst/>
            <a:cxnLst/>
            <a:rect l="l" t="t" r="r" b="b"/>
            <a:pathLst>
              <a:path w="4691795" h="4691795">
                <a:moveTo>
                  <a:pt x="0" y="0"/>
                </a:moveTo>
                <a:lnTo>
                  <a:pt x="4691795" y="0"/>
                </a:lnTo>
                <a:lnTo>
                  <a:pt x="4691795" y="4691794"/>
                </a:lnTo>
                <a:lnTo>
                  <a:pt x="0" y="4691794"/>
                </a:lnTo>
                <a:lnTo>
                  <a:pt x="0" y="0"/>
                </a:lnTo>
                <a:close/>
              </a:path>
            </a:pathLst>
          </a:custGeom>
          <a:blipFill>
            <a:blip r:embed="rId4"/>
            <a:stretch>
              <a:fillRect/>
            </a:stretch>
          </a:blipFill>
        </p:spPr>
        <p:txBody>
          <a:bodyPr/>
          <a:lstStyle/>
          <a:p>
            <a:endParaRPr lang="es-CL"/>
          </a:p>
        </p:txBody>
      </p:sp>
      <p:sp>
        <p:nvSpPr>
          <p:cNvPr id="5" name="TextBox 5"/>
          <p:cNvSpPr txBox="1"/>
          <p:nvPr/>
        </p:nvSpPr>
        <p:spPr>
          <a:xfrm>
            <a:off x="3172587" y="7876335"/>
            <a:ext cx="4084540" cy="606425"/>
          </a:xfrm>
          <a:prstGeom prst="rect">
            <a:avLst/>
          </a:prstGeom>
        </p:spPr>
        <p:txBody>
          <a:bodyPr lIns="0" tIns="0" rIns="0" bIns="0" rtlCol="0" anchor="t">
            <a:spAutoFit/>
          </a:bodyPr>
          <a:lstStyle/>
          <a:p>
            <a:pPr algn="ctr">
              <a:lnSpc>
                <a:spcPts val="4900"/>
              </a:lnSpc>
            </a:pPr>
            <a:r>
              <a:rPr lang="en-US" sz="3500" spc="532">
                <a:solidFill>
                  <a:srgbClr val="FFFFFF"/>
                </a:solidFill>
                <a:latin typeface="Inter"/>
                <a:ea typeface="Inter"/>
                <a:cs typeface="Inter"/>
                <a:sym typeface="Inter"/>
              </a:rPr>
              <a:t>GITHUB</a:t>
            </a:r>
          </a:p>
        </p:txBody>
      </p:sp>
      <p:sp>
        <p:nvSpPr>
          <p:cNvPr id="6" name="TextBox 6"/>
          <p:cNvSpPr txBox="1"/>
          <p:nvPr/>
        </p:nvSpPr>
        <p:spPr>
          <a:xfrm>
            <a:off x="10897171" y="7876335"/>
            <a:ext cx="4084540" cy="606425"/>
          </a:xfrm>
          <a:prstGeom prst="rect">
            <a:avLst/>
          </a:prstGeom>
        </p:spPr>
        <p:txBody>
          <a:bodyPr lIns="0" tIns="0" rIns="0" bIns="0" rtlCol="0" anchor="t">
            <a:spAutoFit/>
          </a:bodyPr>
          <a:lstStyle/>
          <a:p>
            <a:pPr algn="ctr">
              <a:lnSpc>
                <a:spcPts val="4900"/>
              </a:lnSpc>
            </a:pPr>
            <a:r>
              <a:rPr lang="en-US" sz="3500" spc="532">
                <a:solidFill>
                  <a:srgbClr val="FFFFFF"/>
                </a:solidFill>
                <a:latin typeface="Inter"/>
                <a:ea typeface="Inter"/>
                <a:cs typeface="Inter"/>
                <a:sym typeface="Inter"/>
              </a:rPr>
              <a:t>TRELLO</a:t>
            </a:r>
          </a:p>
        </p:txBody>
      </p:sp>
      <p:sp>
        <p:nvSpPr>
          <p:cNvPr id="7" name="TextBox 7"/>
          <p:cNvSpPr txBox="1"/>
          <p:nvPr/>
        </p:nvSpPr>
        <p:spPr>
          <a:xfrm>
            <a:off x="4775113" y="990600"/>
            <a:ext cx="8737774" cy="859536"/>
          </a:xfrm>
          <a:prstGeom prst="rect">
            <a:avLst/>
          </a:prstGeom>
        </p:spPr>
        <p:txBody>
          <a:bodyPr lIns="0" tIns="0" rIns="0" bIns="0" rtlCol="0" anchor="t">
            <a:spAutoFit/>
          </a:bodyPr>
          <a:lstStyle/>
          <a:p>
            <a:pPr algn="l">
              <a:lnSpc>
                <a:spcPts val="6912"/>
              </a:lnSpc>
            </a:pPr>
            <a:r>
              <a:rPr lang="en-US" sz="5400" b="1" spc="577">
                <a:solidFill>
                  <a:srgbClr val="FFFFFF"/>
                </a:solidFill>
                <a:latin typeface="Muli Heavy"/>
                <a:ea typeface="Muli Heavy"/>
                <a:cs typeface="Muli Heavy"/>
                <a:sym typeface="Muli Heavy"/>
              </a:rPr>
              <a:t>ENLACE EVIDENCIAS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6713220"/>
          </a:xfrm>
          <a:custGeom>
            <a:avLst/>
            <a:gdLst/>
            <a:ahLst/>
            <a:cxnLst/>
            <a:rect l="l" t="t" r="r" b="b"/>
            <a:pathLst>
              <a:path w="18288000" h="6713220">
                <a:moveTo>
                  <a:pt x="0" y="0"/>
                </a:moveTo>
                <a:lnTo>
                  <a:pt x="18288000" y="0"/>
                </a:lnTo>
                <a:lnTo>
                  <a:pt x="18288000" y="6713220"/>
                </a:lnTo>
                <a:lnTo>
                  <a:pt x="0" y="6713220"/>
                </a:lnTo>
                <a:lnTo>
                  <a:pt x="0" y="0"/>
                </a:lnTo>
                <a:close/>
              </a:path>
            </a:pathLst>
          </a:custGeom>
          <a:blipFill>
            <a:blip r:embed="rId2"/>
            <a:stretch>
              <a:fillRect t="-1816" b="-1816"/>
            </a:stretch>
          </a:blipFill>
        </p:spPr>
        <p:txBody>
          <a:bodyPr/>
          <a:lstStyle/>
          <a:p>
            <a:endParaRPr lang="es-CL"/>
          </a:p>
        </p:txBody>
      </p:sp>
      <p:sp>
        <p:nvSpPr>
          <p:cNvPr id="3" name="Freeform 3"/>
          <p:cNvSpPr/>
          <p:nvPr/>
        </p:nvSpPr>
        <p:spPr>
          <a:xfrm>
            <a:off x="0" y="6507480"/>
            <a:ext cx="18288000" cy="3779520"/>
          </a:xfrm>
          <a:custGeom>
            <a:avLst/>
            <a:gdLst/>
            <a:ahLst/>
            <a:cxnLst/>
            <a:rect l="l" t="t" r="r" b="b"/>
            <a:pathLst>
              <a:path w="18288000" h="3779520">
                <a:moveTo>
                  <a:pt x="0" y="0"/>
                </a:moveTo>
                <a:lnTo>
                  <a:pt x="18288000" y="0"/>
                </a:lnTo>
                <a:lnTo>
                  <a:pt x="18288000" y="3779520"/>
                </a:lnTo>
                <a:lnTo>
                  <a:pt x="0" y="3779520"/>
                </a:lnTo>
                <a:lnTo>
                  <a:pt x="0" y="0"/>
                </a:lnTo>
                <a:close/>
              </a:path>
            </a:pathLst>
          </a:custGeom>
          <a:blipFill>
            <a:blip r:embed="rId3"/>
            <a:stretch>
              <a:fillRect/>
            </a:stretch>
          </a:blipFill>
        </p:spPr>
        <p:txBody>
          <a:bodyPr/>
          <a:lstStyle/>
          <a:p>
            <a:endParaRPr lang="es-CL"/>
          </a:p>
        </p:txBody>
      </p:sp>
      <p:sp>
        <p:nvSpPr>
          <p:cNvPr id="4" name="AutoShape 4"/>
          <p:cNvSpPr/>
          <p:nvPr/>
        </p:nvSpPr>
        <p:spPr>
          <a:xfrm rot="-5400000">
            <a:off x="8484463" y="1893297"/>
            <a:ext cx="1319074" cy="0"/>
          </a:xfrm>
          <a:prstGeom prst="line">
            <a:avLst/>
          </a:prstGeom>
          <a:ln w="28575" cap="flat">
            <a:solidFill>
              <a:srgbClr val="F27100"/>
            </a:solidFill>
            <a:prstDash val="solid"/>
            <a:headEnd type="none" w="sm" len="sm"/>
            <a:tailEnd type="none" w="sm" len="sm"/>
          </a:ln>
        </p:spPr>
        <p:txBody>
          <a:bodyPr/>
          <a:lstStyle/>
          <a:p>
            <a:endParaRPr lang="es-CL"/>
          </a:p>
        </p:txBody>
      </p:sp>
      <p:sp>
        <p:nvSpPr>
          <p:cNvPr id="5" name="Freeform 5"/>
          <p:cNvSpPr/>
          <p:nvPr/>
        </p:nvSpPr>
        <p:spPr>
          <a:xfrm>
            <a:off x="5709361" y="4055700"/>
            <a:ext cx="3193937" cy="4018409"/>
          </a:xfrm>
          <a:custGeom>
            <a:avLst/>
            <a:gdLst/>
            <a:ahLst/>
            <a:cxnLst/>
            <a:rect l="l" t="t" r="r" b="b"/>
            <a:pathLst>
              <a:path w="3193937" h="4018409">
                <a:moveTo>
                  <a:pt x="0" y="0"/>
                </a:moveTo>
                <a:lnTo>
                  <a:pt x="3193937" y="0"/>
                </a:lnTo>
                <a:lnTo>
                  <a:pt x="3193937" y="4018408"/>
                </a:lnTo>
                <a:lnTo>
                  <a:pt x="0" y="4018408"/>
                </a:lnTo>
                <a:lnTo>
                  <a:pt x="0" y="0"/>
                </a:lnTo>
                <a:close/>
              </a:path>
            </a:pathLst>
          </a:custGeom>
          <a:blipFill>
            <a:blip r:embed="rId4"/>
            <a:stretch>
              <a:fillRect t="-2988" b="-2988"/>
            </a:stretch>
          </a:blipFill>
        </p:spPr>
        <p:txBody>
          <a:bodyPr/>
          <a:lstStyle/>
          <a:p>
            <a:endParaRPr lang="es-CL"/>
          </a:p>
        </p:txBody>
      </p:sp>
      <p:sp>
        <p:nvSpPr>
          <p:cNvPr id="6" name="Freeform 6"/>
          <p:cNvSpPr/>
          <p:nvPr/>
        </p:nvSpPr>
        <p:spPr>
          <a:xfrm>
            <a:off x="1530177" y="4055700"/>
            <a:ext cx="3217553" cy="4018409"/>
          </a:xfrm>
          <a:custGeom>
            <a:avLst/>
            <a:gdLst/>
            <a:ahLst/>
            <a:cxnLst/>
            <a:rect l="l" t="t" r="r" b="b"/>
            <a:pathLst>
              <a:path w="3217553" h="4018409">
                <a:moveTo>
                  <a:pt x="0" y="0"/>
                </a:moveTo>
                <a:lnTo>
                  <a:pt x="3217553" y="0"/>
                </a:lnTo>
                <a:lnTo>
                  <a:pt x="3217553" y="4018408"/>
                </a:lnTo>
                <a:lnTo>
                  <a:pt x="0" y="4018408"/>
                </a:lnTo>
                <a:lnTo>
                  <a:pt x="0" y="0"/>
                </a:lnTo>
                <a:close/>
              </a:path>
            </a:pathLst>
          </a:custGeom>
          <a:blipFill>
            <a:blip r:embed="rId5"/>
            <a:stretch>
              <a:fillRect t="-3380" b="-3380"/>
            </a:stretch>
          </a:blipFill>
        </p:spPr>
        <p:txBody>
          <a:bodyPr/>
          <a:lstStyle/>
          <a:p>
            <a:endParaRPr lang="es-CL"/>
          </a:p>
        </p:txBody>
      </p:sp>
      <p:sp>
        <p:nvSpPr>
          <p:cNvPr id="7" name="Freeform 7"/>
          <p:cNvSpPr/>
          <p:nvPr/>
        </p:nvSpPr>
        <p:spPr>
          <a:xfrm>
            <a:off x="13740953" y="4055700"/>
            <a:ext cx="3469265" cy="4018409"/>
          </a:xfrm>
          <a:custGeom>
            <a:avLst/>
            <a:gdLst/>
            <a:ahLst/>
            <a:cxnLst/>
            <a:rect l="l" t="t" r="r" b="b"/>
            <a:pathLst>
              <a:path w="3469265" h="4018409">
                <a:moveTo>
                  <a:pt x="0" y="0"/>
                </a:moveTo>
                <a:lnTo>
                  <a:pt x="3469265" y="0"/>
                </a:lnTo>
                <a:lnTo>
                  <a:pt x="3469265" y="4018408"/>
                </a:lnTo>
                <a:lnTo>
                  <a:pt x="0" y="4018408"/>
                </a:lnTo>
                <a:lnTo>
                  <a:pt x="0" y="0"/>
                </a:lnTo>
                <a:close/>
              </a:path>
            </a:pathLst>
          </a:custGeom>
          <a:blipFill>
            <a:blip r:embed="rId6"/>
            <a:stretch>
              <a:fillRect l="-7914" r="-7914"/>
            </a:stretch>
          </a:blipFill>
        </p:spPr>
        <p:txBody>
          <a:bodyPr/>
          <a:lstStyle/>
          <a:p>
            <a:endParaRPr lang="es-CL"/>
          </a:p>
        </p:txBody>
      </p:sp>
      <p:sp>
        <p:nvSpPr>
          <p:cNvPr id="8" name="Freeform 8"/>
          <p:cNvSpPr/>
          <p:nvPr/>
        </p:nvSpPr>
        <p:spPr>
          <a:xfrm>
            <a:off x="9733585" y="4014115"/>
            <a:ext cx="3177081" cy="4059994"/>
          </a:xfrm>
          <a:custGeom>
            <a:avLst/>
            <a:gdLst/>
            <a:ahLst/>
            <a:cxnLst/>
            <a:rect l="l" t="t" r="r" b="b"/>
            <a:pathLst>
              <a:path w="3177081" h="4059994">
                <a:moveTo>
                  <a:pt x="0" y="0"/>
                </a:moveTo>
                <a:lnTo>
                  <a:pt x="3177081" y="0"/>
                </a:lnTo>
                <a:lnTo>
                  <a:pt x="3177081" y="4059993"/>
                </a:lnTo>
                <a:lnTo>
                  <a:pt x="0" y="4059993"/>
                </a:lnTo>
                <a:lnTo>
                  <a:pt x="0" y="0"/>
                </a:lnTo>
                <a:close/>
              </a:path>
            </a:pathLst>
          </a:custGeom>
          <a:blipFill>
            <a:blip r:embed="rId7"/>
            <a:stretch>
              <a:fillRect l="-13585" r="-11264" b="-26235"/>
            </a:stretch>
          </a:blipFill>
        </p:spPr>
        <p:txBody>
          <a:bodyPr/>
          <a:lstStyle/>
          <a:p>
            <a:endParaRPr lang="es-CL"/>
          </a:p>
        </p:txBody>
      </p:sp>
      <p:sp>
        <p:nvSpPr>
          <p:cNvPr id="9" name="TextBox 9"/>
          <p:cNvSpPr txBox="1"/>
          <p:nvPr/>
        </p:nvSpPr>
        <p:spPr>
          <a:xfrm>
            <a:off x="1294434" y="1009650"/>
            <a:ext cx="5826834" cy="1735836"/>
          </a:xfrm>
          <a:prstGeom prst="rect">
            <a:avLst/>
          </a:prstGeom>
        </p:spPr>
        <p:txBody>
          <a:bodyPr lIns="0" tIns="0" rIns="0" bIns="0" rtlCol="0" anchor="t">
            <a:spAutoFit/>
          </a:bodyPr>
          <a:lstStyle/>
          <a:p>
            <a:pPr algn="l">
              <a:lnSpc>
                <a:spcPts val="6912"/>
              </a:lnSpc>
            </a:pPr>
            <a:r>
              <a:rPr lang="en-US" sz="5400" b="1" spc="577">
                <a:solidFill>
                  <a:srgbClr val="FFFFFF"/>
                </a:solidFill>
                <a:latin typeface="Muli Heavy"/>
                <a:ea typeface="Muli Heavy"/>
                <a:cs typeface="Muli Heavy"/>
                <a:sym typeface="Muli Heavy"/>
              </a:rPr>
              <a:t>NUESTRO EQUIPO</a:t>
            </a:r>
          </a:p>
        </p:txBody>
      </p:sp>
      <p:sp>
        <p:nvSpPr>
          <p:cNvPr id="10" name="TextBox 10"/>
          <p:cNvSpPr txBox="1"/>
          <p:nvPr/>
        </p:nvSpPr>
        <p:spPr>
          <a:xfrm>
            <a:off x="9560787" y="1423207"/>
            <a:ext cx="6070145" cy="1254506"/>
          </a:xfrm>
          <a:prstGeom prst="rect">
            <a:avLst/>
          </a:prstGeom>
        </p:spPr>
        <p:txBody>
          <a:bodyPr lIns="0" tIns="0" rIns="0" bIns="0" rtlCol="0" anchor="t">
            <a:spAutoFit/>
          </a:bodyPr>
          <a:lstStyle/>
          <a:p>
            <a:pPr algn="l">
              <a:lnSpc>
                <a:spcPts val="2526"/>
              </a:lnSpc>
            </a:pPr>
            <a:r>
              <a:rPr lang="en-US" sz="1899" spc="47">
                <a:solidFill>
                  <a:srgbClr val="9FA0A4"/>
                </a:solidFill>
                <a:latin typeface="Inter"/>
                <a:ea typeface="Inter"/>
                <a:cs typeface="Inter"/>
                <a:sym typeface="Inter"/>
              </a:rPr>
              <a:t>Conozcamos a los miembros del equipo Scrum. Los cuáles han llevado a cabo el desarrollo y gestión del proyecto </a:t>
            </a:r>
          </a:p>
          <a:p>
            <a:pPr algn="l">
              <a:lnSpc>
                <a:spcPts val="2526"/>
              </a:lnSpc>
            </a:pPr>
            <a:endParaRPr lang="en-US" sz="1899" spc="47">
              <a:solidFill>
                <a:srgbClr val="9FA0A4"/>
              </a:solidFill>
              <a:latin typeface="Inter"/>
              <a:ea typeface="Inter"/>
              <a:cs typeface="Inter"/>
              <a:sym typeface="Inter"/>
            </a:endParaRPr>
          </a:p>
        </p:txBody>
      </p:sp>
      <p:sp>
        <p:nvSpPr>
          <p:cNvPr id="11" name="TextBox 11"/>
          <p:cNvSpPr txBox="1"/>
          <p:nvPr/>
        </p:nvSpPr>
        <p:spPr>
          <a:xfrm>
            <a:off x="1530177" y="8896242"/>
            <a:ext cx="3193937" cy="284607"/>
          </a:xfrm>
          <a:prstGeom prst="rect">
            <a:avLst/>
          </a:prstGeom>
        </p:spPr>
        <p:txBody>
          <a:bodyPr lIns="0" tIns="0" rIns="0" bIns="0" rtlCol="0" anchor="t">
            <a:spAutoFit/>
          </a:bodyPr>
          <a:lstStyle/>
          <a:p>
            <a:pPr algn="ctr">
              <a:lnSpc>
                <a:spcPts val="2393"/>
              </a:lnSpc>
            </a:pPr>
            <a:r>
              <a:rPr lang="en-US" sz="1799" spc="23">
                <a:solidFill>
                  <a:srgbClr val="9FA0A4"/>
                </a:solidFill>
                <a:latin typeface="Inter"/>
                <a:ea typeface="Inter"/>
                <a:cs typeface="Inter"/>
                <a:sym typeface="Inter"/>
              </a:rPr>
              <a:t>Scrum Master</a:t>
            </a:r>
          </a:p>
        </p:txBody>
      </p:sp>
      <p:sp>
        <p:nvSpPr>
          <p:cNvPr id="12" name="TextBox 12"/>
          <p:cNvSpPr txBox="1"/>
          <p:nvPr/>
        </p:nvSpPr>
        <p:spPr>
          <a:xfrm>
            <a:off x="5709361" y="8896242"/>
            <a:ext cx="3193937" cy="284607"/>
          </a:xfrm>
          <a:prstGeom prst="rect">
            <a:avLst/>
          </a:prstGeom>
        </p:spPr>
        <p:txBody>
          <a:bodyPr lIns="0" tIns="0" rIns="0" bIns="0" rtlCol="0" anchor="t">
            <a:spAutoFit/>
          </a:bodyPr>
          <a:lstStyle/>
          <a:p>
            <a:pPr algn="ctr">
              <a:lnSpc>
                <a:spcPts val="2393"/>
              </a:lnSpc>
            </a:pPr>
            <a:r>
              <a:rPr lang="en-US" sz="1799" spc="23">
                <a:solidFill>
                  <a:srgbClr val="9FA0A4"/>
                </a:solidFill>
                <a:latin typeface="Inter"/>
                <a:ea typeface="Inter"/>
                <a:cs typeface="Inter"/>
                <a:sym typeface="Inter"/>
              </a:rPr>
              <a:t>Team Developer</a:t>
            </a:r>
          </a:p>
        </p:txBody>
      </p:sp>
      <p:sp>
        <p:nvSpPr>
          <p:cNvPr id="13" name="TextBox 13"/>
          <p:cNvSpPr txBox="1"/>
          <p:nvPr/>
        </p:nvSpPr>
        <p:spPr>
          <a:xfrm>
            <a:off x="13895930" y="8862577"/>
            <a:ext cx="3193937" cy="284607"/>
          </a:xfrm>
          <a:prstGeom prst="rect">
            <a:avLst/>
          </a:prstGeom>
        </p:spPr>
        <p:txBody>
          <a:bodyPr lIns="0" tIns="0" rIns="0" bIns="0" rtlCol="0" anchor="t">
            <a:spAutoFit/>
          </a:bodyPr>
          <a:lstStyle/>
          <a:p>
            <a:pPr algn="ctr">
              <a:lnSpc>
                <a:spcPts val="2393"/>
              </a:lnSpc>
            </a:pPr>
            <a:r>
              <a:rPr lang="en-US" sz="1799" spc="23">
                <a:solidFill>
                  <a:srgbClr val="9FA0A4"/>
                </a:solidFill>
                <a:latin typeface="Inter"/>
                <a:ea typeface="Inter"/>
                <a:cs typeface="Inter"/>
                <a:sym typeface="Inter"/>
              </a:rPr>
              <a:t>Product Owner</a:t>
            </a:r>
          </a:p>
        </p:txBody>
      </p:sp>
      <p:sp>
        <p:nvSpPr>
          <p:cNvPr id="14" name="TextBox 14"/>
          <p:cNvSpPr txBox="1"/>
          <p:nvPr/>
        </p:nvSpPr>
        <p:spPr>
          <a:xfrm>
            <a:off x="1289475" y="8373348"/>
            <a:ext cx="3675341" cy="424815"/>
          </a:xfrm>
          <a:prstGeom prst="rect">
            <a:avLst/>
          </a:prstGeom>
        </p:spPr>
        <p:txBody>
          <a:bodyPr lIns="0" tIns="0" rIns="0" bIns="0" rtlCol="0" anchor="t">
            <a:spAutoFit/>
          </a:bodyPr>
          <a:lstStyle/>
          <a:p>
            <a:pPr algn="ctr">
              <a:lnSpc>
                <a:spcPts val="3359"/>
              </a:lnSpc>
            </a:pPr>
            <a:r>
              <a:rPr lang="en-US" sz="2399" spc="578">
                <a:solidFill>
                  <a:srgbClr val="FFFFFF"/>
                </a:solidFill>
                <a:latin typeface="Bebas Neue"/>
                <a:ea typeface="Bebas Neue"/>
                <a:cs typeface="Bebas Neue"/>
                <a:sym typeface="Bebas Neue"/>
              </a:rPr>
              <a:t>NATASHA GONZÁLEZ</a:t>
            </a:r>
          </a:p>
        </p:txBody>
      </p:sp>
      <p:sp>
        <p:nvSpPr>
          <p:cNvPr id="15" name="TextBox 15"/>
          <p:cNvSpPr txBox="1"/>
          <p:nvPr/>
        </p:nvSpPr>
        <p:spPr>
          <a:xfrm>
            <a:off x="5468659" y="8330565"/>
            <a:ext cx="3675341" cy="424815"/>
          </a:xfrm>
          <a:prstGeom prst="rect">
            <a:avLst/>
          </a:prstGeom>
        </p:spPr>
        <p:txBody>
          <a:bodyPr lIns="0" tIns="0" rIns="0" bIns="0" rtlCol="0" anchor="t">
            <a:spAutoFit/>
          </a:bodyPr>
          <a:lstStyle/>
          <a:p>
            <a:pPr algn="ctr">
              <a:lnSpc>
                <a:spcPts val="3359"/>
              </a:lnSpc>
            </a:pPr>
            <a:r>
              <a:rPr lang="en-US" sz="2399" spc="578">
                <a:solidFill>
                  <a:srgbClr val="FFFFFF"/>
                </a:solidFill>
                <a:latin typeface="Bebas Neue"/>
                <a:ea typeface="Bebas Neue"/>
                <a:cs typeface="Bebas Neue"/>
                <a:sym typeface="Bebas Neue"/>
              </a:rPr>
              <a:t>KEVIN ALBANEZ</a:t>
            </a:r>
          </a:p>
        </p:txBody>
      </p:sp>
      <p:sp>
        <p:nvSpPr>
          <p:cNvPr id="16" name="TextBox 16"/>
          <p:cNvSpPr txBox="1"/>
          <p:nvPr/>
        </p:nvSpPr>
        <p:spPr>
          <a:xfrm>
            <a:off x="13655228" y="8296901"/>
            <a:ext cx="3675341" cy="424815"/>
          </a:xfrm>
          <a:prstGeom prst="rect">
            <a:avLst/>
          </a:prstGeom>
        </p:spPr>
        <p:txBody>
          <a:bodyPr lIns="0" tIns="0" rIns="0" bIns="0" rtlCol="0" anchor="t">
            <a:spAutoFit/>
          </a:bodyPr>
          <a:lstStyle/>
          <a:p>
            <a:pPr algn="ctr">
              <a:lnSpc>
                <a:spcPts val="3359"/>
              </a:lnSpc>
            </a:pPr>
            <a:r>
              <a:rPr lang="en-US" sz="2399" spc="578">
                <a:solidFill>
                  <a:srgbClr val="FFFFFF"/>
                </a:solidFill>
                <a:latin typeface="Bebas Neue"/>
                <a:ea typeface="Bebas Neue"/>
                <a:cs typeface="Bebas Neue"/>
                <a:sym typeface="Bebas Neue"/>
              </a:rPr>
              <a:t>CARLOS CORREA</a:t>
            </a:r>
          </a:p>
        </p:txBody>
      </p:sp>
      <p:sp>
        <p:nvSpPr>
          <p:cNvPr id="17" name="TextBox 17"/>
          <p:cNvSpPr txBox="1"/>
          <p:nvPr/>
        </p:nvSpPr>
        <p:spPr>
          <a:xfrm>
            <a:off x="9801489" y="8862577"/>
            <a:ext cx="3193937" cy="284607"/>
          </a:xfrm>
          <a:prstGeom prst="rect">
            <a:avLst/>
          </a:prstGeom>
        </p:spPr>
        <p:txBody>
          <a:bodyPr lIns="0" tIns="0" rIns="0" bIns="0" rtlCol="0" anchor="t">
            <a:spAutoFit/>
          </a:bodyPr>
          <a:lstStyle/>
          <a:p>
            <a:pPr algn="ctr">
              <a:lnSpc>
                <a:spcPts val="2393"/>
              </a:lnSpc>
            </a:pPr>
            <a:r>
              <a:rPr lang="en-US" sz="1799" spc="23">
                <a:solidFill>
                  <a:srgbClr val="9FA0A4"/>
                </a:solidFill>
                <a:latin typeface="Inter"/>
                <a:ea typeface="Inter"/>
                <a:cs typeface="Inter"/>
                <a:sym typeface="Inter"/>
              </a:rPr>
              <a:t>Team Developer</a:t>
            </a:r>
          </a:p>
        </p:txBody>
      </p:sp>
      <p:sp>
        <p:nvSpPr>
          <p:cNvPr id="18" name="TextBox 18"/>
          <p:cNvSpPr txBox="1"/>
          <p:nvPr/>
        </p:nvSpPr>
        <p:spPr>
          <a:xfrm>
            <a:off x="9560787" y="8296901"/>
            <a:ext cx="3675341" cy="424815"/>
          </a:xfrm>
          <a:prstGeom prst="rect">
            <a:avLst/>
          </a:prstGeom>
        </p:spPr>
        <p:txBody>
          <a:bodyPr lIns="0" tIns="0" rIns="0" bIns="0" rtlCol="0" anchor="t">
            <a:spAutoFit/>
          </a:bodyPr>
          <a:lstStyle/>
          <a:p>
            <a:pPr algn="ctr">
              <a:lnSpc>
                <a:spcPts val="3359"/>
              </a:lnSpc>
            </a:pPr>
            <a:r>
              <a:rPr lang="en-US" sz="2399" spc="578">
                <a:solidFill>
                  <a:srgbClr val="FFFFFF"/>
                </a:solidFill>
                <a:latin typeface="Bebas Neue"/>
                <a:ea typeface="Bebas Neue"/>
                <a:cs typeface="Bebas Neue"/>
                <a:sym typeface="Bebas Neue"/>
              </a:rPr>
              <a:t>ALFREDO FUENTES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11187500" y="0"/>
            <a:ext cx="7100500" cy="10287000"/>
          </a:xfrm>
          <a:custGeom>
            <a:avLst/>
            <a:gdLst/>
            <a:ahLst/>
            <a:cxnLst/>
            <a:rect l="l" t="t" r="r" b="b"/>
            <a:pathLst>
              <a:path w="7100500" h="10287000">
                <a:moveTo>
                  <a:pt x="0" y="0"/>
                </a:moveTo>
                <a:lnTo>
                  <a:pt x="7100500" y="0"/>
                </a:lnTo>
                <a:lnTo>
                  <a:pt x="7100500" y="10287000"/>
                </a:lnTo>
                <a:lnTo>
                  <a:pt x="0" y="10287000"/>
                </a:lnTo>
                <a:lnTo>
                  <a:pt x="0" y="0"/>
                </a:lnTo>
                <a:close/>
              </a:path>
            </a:pathLst>
          </a:custGeom>
          <a:blipFill>
            <a:blip r:embed="rId2"/>
            <a:stretch>
              <a:fillRect l="-59903" r="-97655"/>
            </a:stretch>
          </a:blipFill>
        </p:spPr>
        <p:txBody>
          <a:bodyPr/>
          <a:lstStyle/>
          <a:p>
            <a:endParaRPr lang="es-CL"/>
          </a:p>
        </p:txBody>
      </p:sp>
      <p:sp>
        <p:nvSpPr>
          <p:cNvPr id="3" name="Freeform 3"/>
          <p:cNvSpPr/>
          <p:nvPr/>
        </p:nvSpPr>
        <p:spPr>
          <a:xfrm>
            <a:off x="0" y="0"/>
            <a:ext cx="14180816" cy="10287000"/>
          </a:xfrm>
          <a:custGeom>
            <a:avLst/>
            <a:gdLst/>
            <a:ahLst/>
            <a:cxnLst/>
            <a:rect l="l" t="t" r="r" b="b"/>
            <a:pathLst>
              <a:path w="14180816" h="10287000">
                <a:moveTo>
                  <a:pt x="0" y="0"/>
                </a:moveTo>
                <a:lnTo>
                  <a:pt x="14180816" y="0"/>
                </a:lnTo>
                <a:lnTo>
                  <a:pt x="14180816" y="10287000"/>
                </a:lnTo>
                <a:lnTo>
                  <a:pt x="0" y="10287000"/>
                </a:lnTo>
                <a:lnTo>
                  <a:pt x="0" y="0"/>
                </a:lnTo>
                <a:close/>
              </a:path>
            </a:pathLst>
          </a:custGeom>
          <a:blipFill>
            <a:blip r:embed="rId3"/>
            <a:stretch>
              <a:fillRect/>
            </a:stretch>
          </a:blipFill>
        </p:spPr>
        <p:txBody>
          <a:bodyPr/>
          <a:lstStyle/>
          <a:p>
            <a:endParaRPr lang="es-CL"/>
          </a:p>
        </p:txBody>
      </p:sp>
      <p:sp>
        <p:nvSpPr>
          <p:cNvPr id="4" name="Freeform 4"/>
          <p:cNvSpPr/>
          <p:nvPr/>
        </p:nvSpPr>
        <p:spPr>
          <a:xfrm>
            <a:off x="1028700" y="2506959"/>
            <a:ext cx="2057517" cy="2057517"/>
          </a:xfrm>
          <a:custGeom>
            <a:avLst/>
            <a:gdLst/>
            <a:ahLst/>
            <a:cxnLst/>
            <a:rect l="l" t="t" r="r" b="b"/>
            <a:pathLst>
              <a:path w="2057517" h="2057517">
                <a:moveTo>
                  <a:pt x="0" y="0"/>
                </a:moveTo>
                <a:lnTo>
                  <a:pt x="2057517" y="0"/>
                </a:lnTo>
                <a:lnTo>
                  <a:pt x="2057517" y="2057516"/>
                </a:lnTo>
                <a:lnTo>
                  <a:pt x="0" y="2057516"/>
                </a:lnTo>
                <a:lnTo>
                  <a:pt x="0" y="0"/>
                </a:lnTo>
                <a:close/>
              </a:path>
            </a:pathLst>
          </a:custGeom>
          <a:blipFill>
            <a:blip r:embed="rId4"/>
            <a:stretch>
              <a:fillRect/>
            </a:stretch>
          </a:blipFill>
        </p:spPr>
        <p:txBody>
          <a:bodyPr/>
          <a:lstStyle/>
          <a:p>
            <a:endParaRPr lang="es-CL"/>
          </a:p>
        </p:txBody>
      </p:sp>
      <p:sp>
        <p:nvSpPr>
          <p:cNvPr id="5" name="TextBox 5"/>
          <p:cNvSpPr txBox="1"/>
          <p:nvPr/>
        </p:nvSpPr>
        <p:spPr>
          <a:xfrm>
            <a:off x="3474000" y="2954750"/>
            <a:ext cx="5827784" cy="1038108"/>
          </a:xfrm>
          <a:prstGeom prst="rect">
            <a:avLst/>
          </a:prstGeom>
        </p:spPr>
        <p:txBody>
          <a:bodyPr lIns="0" tIns="0" rIns="0" bIns="0" rtlCol="0" anchor="t">
            <a:spAutoFit/>
          </a:bodyPr>
          <a:lstStyle/>
          <a:p>
            <a:pPr algn="l">
              <a:lnSpc>
                <a:spcPts val="8406"/>
              </a:lnSpc>
            </a:pPr>
            <a:r>
              <a:rPr lang="en-US" sz="6004" b="1" spc="-72">
                <a:solidFill>
                  <a:srgbClr val="FFFFFF"/>
                </a:solidFill>
                <a:latin typeface="Inter Bold"/>
                <a:ea typeface="Inter Bold"/>
                <a:cs typeface="Inter Bold"/>
                <a:sym typeface="Inter Bold"/>
              </a:rPr>
              <a:t>Perfil de egreso</a:t>
            </a:r>
          </a:p>
        </p:txBody>
      </p:sp>
      <p:sp>
        <p:nvSpPr>
          <p:cNvPr id="6" name="TextBox 6"/>
          <p:cNvSpPr txBox="1"/>
          <p:nvPr/>
        </p:nvSpPr>
        <p:spPr>
          <a:xfrm>
            <a:off x="2531279" y="5349212"/>
            <a:ext cx="7713226" cy="896620"/>
          </a:xfrm>
          <a:prstGeom prst="rect">
            <a:avLst/>
          </a:prstGeom>
        </p:spPr>
        <p:txBody>
          <a:bodyPr lIns="0" tIns="0" rIns="0" bIns="0" rtlCol="0" anchor="t">
            <a:spAutoFit/>
          </a:bodyPr>
          <a:lstStyle/>
          <a:p>
            <a:pPr algn="ctr">
              <a:lnSpc>
                <a:spcPts val="7279"/>
              </a:lnSpc>
            </a:pPr>
            <a:r>
              <a:rPr lang="en-US" sz="5199">
                <a:solidFill>
                  <a:srgbClr val="FFFFFF"/>
                </a:solidFill>
                <a:latin typeface="Inter"/>
                <a:ea typeface="Inter"/>
                <a:cs typeface="Inter"/>
                <a:sym typeface="Inter"/>
              </a:rPr>
              <a:t>Ingeniería en informática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989" r="-7989"/>
            </a:stretch>
          </a:blipFill>
        </p:spPr>
        <p:txBody>
          <a:bodyPr/>
          <a:lstStyle/>
          <a:p>
            <a:endParaRPr lang="es-CL"/>
          </a:p>
        </p:txBody>
      </p:sp>
      <p:sp>
        <p:nvSpPr>
          <p:cNvPr id="3" name="AutoShape 3"/>
          <p:cNvSpPr/>
          <p:nvPr/>
        </p:nvSpPr>
        <p:spPr>
          <a:xfrm>
            <a:off x="1274508" y="4181604"/>
            <a:ext cx="1175849" cy="0"/>
          </a:xfrm>
          <a:prstGeom prst="line">
            <a:avLst/>
          </a:prstGeom>
          <a:ln w="19050" cap="flat">
            <a:solidFill>
              <a:srgbClr val="F27100"/>
            </a:solidFill>
            <a:prstDash val="solid"/>
            <a:headEnd type="none" w="sm" len="sm"/>
            <a:tailEnd type="none" w="sm" len="sm"/>
          </a:ln>
        </p:spPr>
        <p:txBody>
          <a:bodyPr/>
          <a:lstStyle/>
          <a:p>
            <a:endParaRPr lang="es-CL"/>
          </a:p>
        </p:txBody>
      </p:sp>
      <p:sp>
        <p:nvSpPr>
          <p:cNvPr id="4" name="AutoShape 4"/>
          <p:cNvSpPr/>
          <p:nvPr/>
        </p:nvSpPr>
        <p:spPr>
          <a:xfrm rot="-5400000">
            <a:off x="7940447" y="5508015"/>
            <a:ext cx="2691013" cy="0"/>
          </a:xfrm>
          <a:prstGeom prst="line">
            <a:avLst/>
          </a:prstGeom>
          <a:ln w="38100" cap="rnd">
            <a:solidFill>
              <a:srgbClr val="FFFFFF"/>
            </a:solidFill>
            <a:prstDash val="sysDot"/>
            <a:headEnd type="none" w="sm" len="sm"/>
            <a:tailEnd type="none" w="sm" len="sm"/>
          </a:ln>
        </p:spPr>
        <p:txBody>
          <a:bodyPr/>
          <a:lstStyle/>
          <a:p>
            <a:endParaRPr lang="es-CL"/>
          </a:p>
        </p:txBody>
      </p:sp>
      <p:sp>
        <p:nvSpPr>
          <p:cNvPr id="5" name="AutoShape 5"/>
          <p:cNvSpPr/>
          <p:nvPr/>
        </p:nvSpPr>
        <p:spPr>
          <a:xfrm rot="-5400000">
            <a:off x="8226363" y="1035875"/>
            <a:ext cx="2115163" cy="0"/>
          </a:xfrm>
          <a:prstGeom prst="line">
            <a:avLst/>
          </a:prstGeom>
          <a:ln w="38100" cap="rnd">
            <a:solidFill>
              <a:srgbClr val="FFFFFF"/>
            </a:solidFill>
            <a:prstDash val="sysDot"/>
            <a:headEnd type="none" w="sm" len="sm"/>
            <a:tailEnd type="none" w="sm" len="sm"/>
          </a:ln>
        </p:spPr>
        <p:txBody>
          <a:bodyPr/>
          <a:lstStyle/>
          <a:p>
            <a:endParaRPr lang="es-CL"/>
          </a:p>
        </p:txBody>
      </p:sp>
      <p:sp>
        <p:nvSpPr>
          <p:cNvPr id="6" name="Freeform 6"/>
          <p:cNvSpPr/>
          <p:nvPr/>
        </p:nvSpPr>
        <p:spPr>
          <a:xfrm>
            <a:off x="8731991" y="7294129"/>
            <a:ext cx="1103906" cy="1208105"/>
          </a:xfrm>
          <a:custGeom>
            <a:avLst/>
            <a:gdLst/>
            <a:ahLst/>
            <a:cxnLst/>
            <a:rect l="l" t="t" r="r" b="b"/>
            <a:pathLst>
              <a:path w="1103906" h="1208105">
                <a:moveTo>
                  <a:pt x="0" y="0"/>
                </a:moveTo>
                <a:lnTo>
                  <a:pt x="1103906" y="0"/>
                </a:lnTo>
                <a:lnTo>
                  <a:pt x="1103906" y="1208104"/>
                </a:lnTo>
                <a:lnTo>
                  <a:pt x="0" y="12081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L"/>
          </a:p>
        </p:txBody>
      </p:sp>
      <p:sp>
        <p:nvSpPr>
          <p:cNvPr id="7" name="Freeform 7"/>
          <p:cNvSpPr/>
          <p:nvPr/>
        </p:nvSpPr>
        <p:spPr>
          <a:xfrm>
            <a:off x="8703416" y="2463278"/>
            <a:ext cx="1205079" cy="1206587"/>
          </a:xfrm>
          <a:custGeom>
            <a:avLst/>
            <a:gdLst/>
            <a:ahLst/>
            <a:cxnLst/>
            <a:rect l="l" t="t" r="r" b="b"/>
            <a:pathLst>
              <a:path w="1205079" h="1206587">
                <a:moveTo>
                  <a:pt x="0" y="0"/>
                </a:moveTo>
                <a:lnTo>
                  <a:pt x="1205079" y="0"/>
                </a:lnTo>
                <a:lnTo>
                  <a:pt x="1205079" y="1206586"/>
                </a:lnTo>
                <a:lnTo>
                  <a:pt x="0" y="12065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L"/>
          </a:p>
        </p:txBody>
      </p:sp>
      <p:sp>
        <p:nvSpPr>
          <p:cNvPr id="8" name="TextBox 8"/>
          <p:cNvSpPr txBox="1"/>
          <p:nvPr/>
        </p:nvSpPr>
        <p:spPr>
          <a:xfrm>
            <a:off x="1274508" y="4691507"/>
            <a:ext cx="5586392" cy="451993"/>
          </a:xfrm>
          <a:prstGeom prst="rect">
            <a:avLst/>
          </a:prstGeom>
        </p:spPr>
        <p:txBody>
          <a:bodyPr lIns="0" tIns="0" rIns="0" bIns="0" rtlCol="0" anchor="t">
            <a:spAutoFit/>
          </a:bodyPr>
          <a:lstStyle/>
          <a:p>
            <a:pPr algn="l">
              <a:lnSpc>
                <a:spcPts val="3596"/>
              </a:lnSpc>
            </a:pPr>
            <a:r>
              <a:rPr lang="en-US" sz="2900" spc="316">
                <a:solidFill>
                  <a:srgbClr val="FFFFFF"/>
                </a:solidFill>
                <a:latin typeface="Inter"/>
                <a:ea typeface="Inter"/>
                <a:cs typeface="Inter"/>
                <a:sym typeface="Inter"/>
              </a:rPr>
              <a:t>Descripción del proyecto</a:t>
            </a:r>
          </a:p>
        </p:txBody>
      </p:sp>
      <p:sp>
        <p:nvSpPr>
          <p:cNvPr id="9" name="TextBox 9"/>
          <p:cNvSpPr txBox="1"/>
          <p:nvPr/>
        </p:nvSpPr>
        <p:spPr>
          <a:xfrm>
            <a:off x="11379891" y="1774578"/>
            <a:ext cx="5211832" cy="16094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El principal problema del Liceo Municipal es la falta de una herramienta que permite enfocar los procesos académicos y la comunicación entre los funcionarios</a:t>
            </a:r>
          </a:p>
          <a:p>
            <a:pPr algn="l">
              <a:lnSpc>
                <a:spcPts val="2566"/>
              </a:lnSpc>
            </a:pPr>
            <a:endParaRPr lang="en-US" sz="1699" spc="78">
              <a:solidFill>
                <a:srgbClr val="9FA0A4"/>
              </a:solidFill>
              <a:latin typeface="Inter"/>
              <a:ea typeface="Inter"/>
              <a:cs typeface="Inter"/>
              <a:sym typeface="Inter"/>
            </a:endParaRPr>
          </a:p>
        </p:txBody>
      </p:sp>
      <p:sp>
        <p:nvSpPr>
          <p:cNvPr id="10" name="TextBox 10"/>
          <p:cNvSpPr txBox="1"/>
          <p:nvPr/>
        </p:nvSpPr>
        <p:spPr>
          <a:xfrm>
            <a:off x="11398941" y="952500"/>
            <a:ext cx="5192782" cy="589797"/>
          </a:xfrm>
          <a:prstGeom prst="rect">
            <a:avLst/>
          </a:prstGeom>
        </p:spPr>
        <p:txBody>
          <a:bodyPr lIns="0" tIns="0" rIns="0" bIns="0" rtlCol="0" anchor="t">
            <a:spAutoFit/>
          </a:bodyPr>
          <a:lstStyle/>
          <a:p>
            <a:pPr algn="l">
              <a:lnSpc>
                <a:spcPts val="4766"/>
              </a:lnSpc>
            </a:pPr>
            <a:r>
              <a:rPr lang="en-US" sz="3404" spc="-40">
                <a:solidFill>
                  <a:srgbClr val="FFFFFF"/>
                </a:solidFill>
                <a:latin typeface="Inter"/>
                <a:ea typeface="Inter"/>
                <a:cs typeface="Inter"/>
                <a:sym typeface="Inter"/>
              </a:rPr>
              <a:t>Problemática</a:t>
            </a:r>
          </a:p>
        </p:txBody>
      </p:sp>
      <p:sp>
        <p:nvSpPr>
          <p:cNvPr id="11" name="TextBox 11"/>
          <p:cNvSpPr txBox="1"/>
          <p:nvPr/>
        </p:nvSpPr>
        <p:spPr>
          <a:xfrm>
            <a:off x="11360047" y="6488213"/>
            <a:ext cx="5211832" cy="29048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La solución diseñada e implementada para el Liceo Municipal San Pedro consistió en el desarrollo de una intranet escolar personalizada, planteado como un sistema web que permite centralizar estos procesos desde manera remota, para mantener al tanto a todos los funcionarios del establecimiento de las actividades realizadas y en cualquier lugar.</a:t>
            </a:r>
          </a:p>
        </p:txBody>
      </p:sp>
      <p:sp>
        <p:nvSpPr>
          <p:cNvPr id="12" name="TextBox 12"/>
          <p:cNvSpPr txBox="1"/>
          <p:nvPr/>
        </p:nvSpPr>
        <p:spPr>
          <a:xfrm>
            <a:off x="11379097" y="5666136"/>
            <a:ext cx="5192782" cy="589797"/>
          </a:xfrm>
          <a:prstGeom prst="rect">
            <a:avLst/>
          </a:prstGeom>
        </p:spPr>
        <p:txBody>
          <a:bodyPr lIns="0" tIns="0" rIns="0" bIns="0" rtlCol="0" anchor="t">
            <a:spAutoFit/>
          </a:bodyPr>
          <a:lstStyle/>
          <a:p>
            <a:pPr algn="l">
              <a:lnSpc>
                <a:spcPts val="4766"/>
              </a:lnSpc>
            </a:pPr>
            <a:r>
              <a:rPr lang="en-US" sz="3404" spc="-40">
                <a:solidFill>
                  <a:srgbClr val="FFFFFF"/>
                </a:solidFill>
                <a:latin typeface="Inter"/>
                <a:ea typeface="Inter"/>
                <a:cs typeface="Inter"/>
                <a:sym typeface="Inter"/>
              </a:rPr>
              <a:t>Solución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sp>
        <p:nvSpPr>
          <p:cNvPr id="3" name="TextBox 3"/>
          <p:cNvSpPr txBox="1"/>
          <p:nvPr/>
        </p:nvSpPr>
        <p:spPr>
          <a:xfrm>
            <a:off x="2056879" y="1607546"/>
            <a:ext cx="5637025" cy="859536"/>
          </a:xfrm>
          <a:prstGeom prst="rect">
            <a:avLst/>
          </a:prstGeom>
        </p:spPr>
        <p:txBody>
          <a:bodyPr lIns="0" tIns="0" rIns="0" bIns="0" rtlCol="0" anchor="t">
            <a:spAutoFit/>
          </a:bodyPr>
          <a:lstStyle/>
          <a:p>
            <a:pPr algn="l">
              <a:lnSpc>
                <a:spcPts val="6912"/>
              </a:lnSpc>
            </a:pPr>
            <a:r>
              <a:rPr lang="en-US" sz="5400" b="1" spc="577">
                <a:solidFill>
                  <a:srgbClr val="FFFFFF"/>
                </a:solidFill>
                <a:latin typeface="Muli Bold"/>
                <a:ea typeface="Muli Bold"/>
                <a:cs typeface="Muli Bold"/>
                <a:sym typeface="Muli Bold"/>
              </a:rPr>
              <a:t>OBJETIVOS</a:t>
            </a:r>
          </a:p>
        </p:txBody>
      </p:sp>
      <p:sp>
        <p:nvSpPr>
          <p:cNvPr id="4" name="TextBox 4"/>
          <p:cNvSpPr txBox="1"/>
          <p:nvPr/>
        </p:nvSpPr>
        <p:spPr>
          <a:xfrm>
            <a:off x="2056879" y="1028700"/>
            <a:ext cx="4816446" cy="528320"/>
          </a:xfrm>
          <a:prstGeom prst="rect">
            <a:avLst/>
          </a:prstGeom>
        </p:spPr>
        <p:txBody>
          <a:bodyPr lIns="0" tIns="0" rIns="0" bIns="0" rtlCol="0" anchor="t">
            <a:spAutoFit/>
          </a:bodyPr>
          <a:lstStyle/>
          <a:p>
            <a:pPr algn="l">
              <a:lnSpc>
                <a:spcPts val="4165"/>
              </a:lnSpc>
            </a:pPr>
            <a:r>
              <a:rPr lang="en-US" sz="3500" spc="511">
                <a:solidFill>
                  <a:srgbClr val="F27100"/>
                </a:solidFill>
                <a:latin typeface="Inter"/>
                <a:ea typeface="Inter"/>
                <a:cs typeface="Inter"/>
                <a:sym typeface="Inter"/>
              </a:rPr>
              <a:t>INTRANET LSP</a:t>
            </a:r>
          </a:p>
        </p:txBody>
      </p:sp>
      <p:sp>
        <p:nvSpPr>
          <p:cNvPr id="5" name="TextBox 5"/>
          <p:cNvSpPr txBox="1"/>
          <p:nvPr/>
        </p:nvSpPr>
        <p:spPr>
          <a:xfrm>
            <a:off x="2056879" y="3821197"/>
            <a:ext cx="4816446" cy="4273296"/>
          </a:xfrm>
          <a:prstGeom prst="rect">
            <a:avLst/>
          </a:prstGeom>
        </p:spPr>
        <p:txBody>
          <a:bodyPr lIns="0" tIns="0" rIns="0" bIns="0" rtlCol="0" anchor="t">
            <a:spAutoFit/>
          </a:bodyPr>
          <a:lstStyle/>
          <a:p>
            <a:pPr algn="l">
              <a:lnSpc>
                <a:spcPts val="2142"/>
              </a:lnSpc>
            </a:pPr>
            <a:r>
              <a:rPr lang="en-US" sz="1700" spc="39">
                <a:solidFill>
                  <a:srgbClr val="929292"/>
                </a:solidFill>
                <a:latin typeface="Inter"/>
                <a:ea typeface="Inter"/>
                <a:cs typeface="Inter"/>
                <a:sym typeface="Inter"/>
              </a:rPr>
              <a:t>El proyecto APT tiene como principal objetivo desarrollar un sistema de gestión académica personalizado para el Liceo San Pedro. Este proyecto introduce un aporte significativo al establecimiento al proporcionar una plataforma centralizada y eficiente para la gestión de actividades docente de los funcionarios del establecimiento. Ofrece una gestión sólida de hitos y tareas, además de gestionar a los usuarios, contribuyendo a un ámbito laboral más eficiente y adaptable. Esta solución optimiza la gestión del flujo de la información de los diferentes colaboradores de la institución, adaptándose a las necesidades actuales del entorno laboral.</a:t>
            </a:r>
          </a:p>
        </p:txBody>
      </p:sp>
      <p:sp>
        <p:nvSpPr>
          <p:cNvPr id="6" name="TextBox 6"/>
          <p:cNvSpPr txBox="1"/>
          <p:nvPr/>
        </p:nvSpPr>
        <p:spPr>
          <a:xfrm>
            <a:off x="2056879" y="2929022"/>
            <a:ext cx="4768821" cy="549275"/>
          </a:xfrm>
          <a:prstGeom prst="rect">
            <a:avLst/>
          </a:prstGeom>
        </p:spPr>
        <p:txBody>
          <a:bodyPr lIns="0" tIns="0" rIns="0" bIns="0" rtlCol="0" anchor="t">
            <a:spAutoFit/>
          </a:bodyPr>
          <a:lstStyle/>
          <a:p>
            <a:pPr algn="l">
              <a:lnSpc>
                <a:spcPts val="4375"/>
              </a:lnSpc>
            </a:pPr>
            <a:r>
              <a:rPr lang="en-US" sz="3500" spc="150">
                <a:solidFill>
                  <a:srgbClr val="FFFFFF"/>
                </a:solidFill>
                <a:latin typeface="Inter"/>
                <a:ea typeface="Inter"/>
                <a:cs typeface="Inter"/>
                <a:sym typeface="Inter"/>
              </a:rPr>
              <a:t>Objetivo general</a:t>
            </a:r>
          </a:p>
        </p:txBody>
      </p:sp>
      <p:sp>
        <p:nvSpPr>
          <p:cNvPr id="7" name="TextBox 7"/>
          <p:cNvSpPr txBox="1"/>
          <p:nvPr/>
        </p:nvSpPr>
        <p:spPr>
          <a:xfrm>
            <a:off x="8412436" y="2929022"/>
            <a:ext cx="4945423" cy="549275"/>
          </a:xfrm>
          <a:prstGeom prst="rect">
            <a:avLst/>
          </a:prstGeom>
        </p:spPr>
        <p:txBody>
          <a:bodyPr lIns="0" tIns="0" rIns="0" bIns="0" rtlCol="0" anchor="t">
            <a:spAutoFit/>
          </a:bodyPr>
          <a:lstStyle/>
          <a:p>
            <a:pPr algn="l">
              <a:lnSpc>
                <a:spcPts val="4375"/>
              </a:lnSpc>
            </a:pPr>
            <a:r>
              <a:rPr lang="en-US" sz="3500" spc="150">
                <a:solidFill>
                  <a:srgbClr val="FFFFFF"/>
                </a:solidFill>
                <a:latin typeface="Inter"/>
                <a:ea typeface="Inter"/>
                <a:cs typeface="Inter"/>
                <a:sym typeface="Inter"/>
              </a:rPr>
              <a:t>Objetivos específicos</a:t>
            </a:r>
          </a:p>
        </p:txBody>
      </p:sp>
      <p:sp>
        <p:nvSpPr>
          <p:cNvPr id="8" name="TextBox 8"/>
          <p:cNvSpPr txBox="1"/>
          <p:nvPr/>
        </p:nvSpPr>
        <p:spPr>
          <a:xfrm>
            <a:off x="8412436" y="3830722"/>
            <a:ext cx="7818686" cy="2432685"/>
          </a:xfrm>
          <a:prstGeom prst="rect">
            <a:avLst/>
          </a:prstGeom>
        </p:spPr>
        <p:txBody>
          <a:bodyPr lIns="0" tIns="0" rIns="0" bIns="0" rtlCol="0" anchor="t">
            <a:spAutoFit/>
          </a:bodyPr>
          <a:lstStyle/>
          <a:p>
            <a:pPr marL="496567" lvl="1" indent="-248284" algn="l">
              <a:lnSpc>
                <a:spcPts val="2897"/>
              </a:lnSpc>
              <a:buFont typeface="Arial"/>
              <a:buChar char="•"/>
            </a:pPr>
            <a:r>
              <a:rPr lang="en-US" sz="2299" spc="52">
                <a:solidFill>
                  <a:srgbClr val="929292"/>
                </a:solidFill>
                <a:latin typeface="Inter"/>
                <a:ea typeface="Inter"/>
                <a:cs typeface="Inter"/>
                <a:sym typeface="Inter"/>
              </a:rPr>
              <a:t>Diseño e Implementación de Módulos Clave</a:t>
            </a:r>
          </a:p>
          <a:p>
            <a:pPr marL="496567" lvl="1" indent="-248284" algn="l">
              <a:lnSpc>
                <a:spcPts val="2897"/>
              </a:lnSpc>
              <a:buFont typeface="Arial"/>
              <a:buChar char="•"/>
            </a:pPr>
            <a:r>
              <a:rPr lang="en-US" sz="2299" spc="52">
                <a:solidFill>
                  <a:srgbClr val="929292"/>
                </a:solidFill>
                <a:latin typeface="Inter"/>
                <a:ea typeface="Inter"/>
                <a:cs typeface="Inter"/>
                <a:sym typeface="Inter"/>
              </a:rPr>
              <a:t>Centralización de la Información</a:t>
            </a:r>
          </a:p>
          <a:p>
            <a:pPr marL="496567" lvl="1" indent="-248284" algn="l">
              <a:lnSpc>
                <a:spcPts val="2897"/>
              </a:lnSpc>
              <a:buFont typeface="Arial"/>
              <a:buChar char="•"/>
            </a:pPr>
            <a:r>
              <a:rPr lang="en-US" sz="2299" spc="52">
                <a:solidFill>
                  <a:srgbClr val="929292"/>
                </a:solidFill>
                <a:latin typeface="Inter"/>
                <a:ea typeface="Inter"/>
                <a:cs typeface="Inter"/>
                <a:sym typeface="Inter"/>
              </a:rPr>
              <a:t>Mejora de la Comunicación Interna</a:t>
            </a:r>
          </a:p>
          <a:p>
            <a:pPr marL="496567" lvl="1" indent="-248284" algn="l">
              <a:lnSpc>
                <a:spcPts val="2897"/>
              </a:lnSpc>
              <a:buFont typeface="Arial"/>
              <a:buChar char="•"/>
            </a:pPr>
            <a:r>
              <a:rPr lang="en-US" sz="2299" spc="52">
                <a:solidFill>
                  <a:srgbClr val="929292"/>
                </a:solidFill>
                <a:latin typeface="Inter"/>
                <a:ea typeface="Inter"/>
                <a:cs typeface="Inter"/>
                <a:sym typeface="Inter"/>
              </a:rPr>
              <a:t>Escalabilidad y Usabilidad</a:t>
            </a:r>
          </a:p>
          <a:p>
            <a:pPr marL="496567" lvl="1" indent="-248284" algn="l">
              <a:lnSpc>
                <a:spcPts val="2897"/>
              </a:lnSpc>
              <a:buFont typeface="Arial"/>
              <a:buChar char="•"/>
            </a:pPr>
            <a:r>
              <a:rPr lang="en-US" sz="2299" spc="52">
                <a:solidFill>
                  <a:srgbClr val="929292"/>
                </a:solidFill>
                <a:latin typeface="Inter"/>
                <a:ea typeface="Inter"/>
                <a:cs typeface="Inter"/>
                <a:sym typeface="Inter"/>
              </a:rPr>
              <a:t>Validación y Calidad del Sistema</a:t>
            </a:r>
          </a:p>
          <a:p>
            <a:pPr marL="496567" lvl="1" indent="-248284" algn="l">
              <a:lnSpc>
                <a:spcPts val="2897"/>
              </a:lnSpc>
              <a:buFont typeface="Arial"/>
              <a:buChar char="•"/>
            </a:pPr>
            <a:r>
              <a:rPr lang="en-US" sz="2299" spc="52">
                <a:solidFill>
                  <a:srgbClr val="929292"/>
                </a:solidFill>
                <a:latin typeface="Inter"/>
                <a:ea typeface="Inter"/>
                <a:cs typeface="Inter"/>
                <a:sym typeface="Inter"/>
              </a:rPr>
              <a:t>Soporte Tecnológico</a:t>
            </a:r>
          </a:p>
          <a:p>
            <a:pPr algn="l">
              <a:lnSpc>
                <a:spcPts val="2142"/>
              </a:lnSpc>
            </a:pPr>
            <a:endParaRPr lang="en-US" sz="2299" spc="52">
              <a:solidFill>
                <a:srgbClr val="929292"/>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grpSp>
        <p:nvGrpSpPr>
          <p:cNvPr id="3" name="Group 3"/>
          <p:cNvGrpSpPr/>
          <p:nvPr/>
        </p:nvGrpSpPr>
        <p:grpSpPr>
          <a:xfrm>
            <a:off x="1551163" y="2064489"/>
            <a:ext cx="7047279" cy="7735270"/>
            <a:chOff x="0" y="0"/>
            <a:chExt cx="2383894" cy="2616622"/>
          </a:xfrm>
        </p:grpSpPr>
        <p:sp>
          <p:nvSpPr>
            <p:cNvPr id="4" name="Freeform 4"/>
            <p:cNvSpPr/>
            <p:nvPr/>
          </p:nvSpPr>
          <p:spPr>
            <a:xfrm>
              <a:off x="0" y="0"/>
              <a:ext cx="2383894" cy="2616622"/>
            </a:xfrm>
            <a:custGeom>
              <a:avLst/>
              <a:gdLst/>
              <a:ahLst/>
              <a:cxnLst/>
              <a:rect l="l" t="t" r="r" b="b"/>
              <a:pathLst>
                <a:path w="2383894" h="2616622">
                  <a:moveTo>
                    <a:pt x="0" y="0"/>
                  </a:moveTo>
                  <a:lnTo>
                    <a:pt x="2383894" y="0"/>
                  </a:lnTo>
                  <a:lnTo>
                    <a:pt x="2383894" y="2616622"/>
                  </a:lnTo>
                  <a:lnTo>
                    <a:pt x="0" y="2616622"/>
                  </a:lnTo>
                  <a:close/>
                </a:path>
              </a:pathLst>
            </a:custGeom>
            <a:solidFill>
              <a:srgbClr val="000000"/>
            </a:solidFill>
          </p:spPr>
          <p:txBody>
            <a:bodyPr/>
            <a:lstStyle/>
            <a:p>
              <a:endParaRPr lang="es-CL"/>
            </a:p>
          </p:txBody>
        </p:sp>
      </p:grpSp>
      <p:sp>
        <p:nvSpPr>
          <p:cNvPr id="5" name="AutoShape 5"/>
          <p:cNvSpPr/>
          <p:nvPr/>
        </p:nvSpPr>
        <p:spPr>
          <a:xfrm flipV="1">
            <a:off x="4296788" y="2368530"/>
            <a:ext cx="0" cy="1605632"/>
          </a:xfrm>
          <a:prstGeom prst="line">
            <a:avLst/>
          </a:prstGeom>
          <a:ln w="38100" cap="flat">
            <a:solidFill>
              <a:srgbClr val="F27100"/>
            </a:solidFill>
            <a:prstDash val="solid"/>
            <a:headEnd type="none" w="sm" len="sm"/>
            <a:tailEnd type="none" w="sm" len="sm"/>
          </a:ln>
        </p:spPr>
        <p:txBody>
          <a:bodyPr/>
          <a:lstStyle/>
          <a:p>
            <a:endParaRPr lang="es-CL"/>
          </a:p>
        </p:txBody>
      </p:sp>
      <p:grpSp>
        <p:nvGrpSpPr>
          <p:cNvPr id="6" name="Group 6"/>
          <p:cNvGrpSpPr/>
          <p:nvPr/>
        </p:nvGrpSpPr>
        <p:grpSpPr>
          <a:xfrm>
            <a:off x="9689558" y="2064489"/>
            <a:ext cx="7047279" cy="7735270"/>
            <a:chOff x="0" y="0"/>
            <a:chExt cx="2383894" cy="2616622"/>
          </a:xfrm>
        </p:grpSpPr>
        <p:sp>
          <p:nvSpPr>
            <p:cNvPr id="7" name="Freeform 7"/>
            <p:cNvSpPr/>
            <p:nvPr/>
          </p:nvSpPr>
          <p:spPr>
            <a:xfrm>
              <a:off x="0" y="0"/>
              <a:ext cx="2383894" cy="2616622"/>
            </a:xfrm>
            <a:custGeom>
              <a:avLst/>
              <a:gdLst/>
              <a:ahLst/>
              <a:cxnLst/>
              <a:rect l="l" t="t" r="r" b="b"/>
              <a:pathLst>
                <a:path w="2383894" h="2616622">
                  <a:moveTo>
                    <a:pt x="0" y="0"/>
                  </a:moveTo>
                  <a:lnTo>
                    <a:pt x="2383894" y="0"/>
                  </a:lnTo>
                  <a:lnTo>
                    <a:pt x="2383894" y="2616622"/>
                  </a:lnTo>
                  <a:lnTo>
                    <a:pt x="0" y="2616622"/>
                  </a:lnTo>
                  <a:close/>
                </a:path>
              </a:pathLst>
            </a:custGeom>
            <a:solidFill>
              <a:srgbClr val="000000"/>
            </a:solidFill>
          </p:spPr>
          <p:txBody>
            <a:bodyPr/>
            <a:lstStyle/>
            <a:p>
              <a:endParaRPr lang="es-CL"/>
            </a:p>
          </p:txBody>
        </p:sp>
      </p:grpSp>
      <p:sp>
        <p:nvSpPr>
          <p:cNvPr id="8" name="AutoShape 8"/>
          <p:cNvSpPr/>
          <p:nvPr/>
        </p:nvSpPr>
        <p:spPr>
          <a:xfrm flipV="1">
            <a:off x="12518574" y="2368530"/>
            <a:ext cx="0" cy="1605632"/>
          </a:xfrm>
          <a:prstGeom prst="line">
            <a:avLst/>
          </a:prstGeom>
          <a:ln w="38100" cap="flat">
            <a:solidFill>
              <a:srgbClr val="F27100"/>
            </a:solidFill>
            <a:prstDash val="solid"/>
            <a:headEnd type="none" w="sm" len="sm"/>
            <a:tailEnd type="none" w="sm" len="sm"/>
          </a:ln>
        </p:spPr>
        <p:txBody>
          <a:bodyPr/>
          <a:lstStyle/>
          <a:p>
            <a:endParaRPr lang="es-CL"/>
          </a:p>
        </p:txBody>
      </p:sp>
      <p:sp>
        <p:nvSpPr>
          <p:cNvPr id="9" name="TextBox 9"/>
          <p:cNvSpPr txBox="1"/>
          <p:nvPr/>
        </p:nvSpPr>
        <p:spPr>
          <a:xfrm>
            <a:off x="1409709" y="814299"/>
            <a:ext cx="15468581" cy="724789"/>
          </a:xfrm>
          <a:prstGeom prst="rect">
            <a:avLst/>
          </a:prstGeom>
        </p:spPr>
        <p:txBody>
          <a:bodyPr lIns="0" tIns="0" rIns="0" bIns="0" rtlCol="0" anchor="t">
            <a:spAutoFit/>
          </a:bodyPr>
          <a:lstStyle/>
          <a:p>
            <a:pPr algn="l">
              <a:lnSpc>
                <a:spcPts val="5888"/>
              </a:lnSpc>
            </a:pPr>
            <a:r>
              <a:rPr lang="en-US" sz="4600" b="1" spc="492">
                <a:solidFill>
                  <a:srgbClr val="FFFFFF"/>
                </a:solidFill>
                <a:latin typeface="Muli Heavy"/>
                <a:ea typeface="Muli Heavy"/>
                <a:cs typeface="Muli Heavy"/>
                <a:sym typeface="Muli Heavy"/>
              </a:rPr>
              <a:t>ALCANCES Y LIMITACIONES DEL PROYECTO</a:t>
            </a:r>
          </a:p>
        </p:txBody>
      </p:sp>
      <p:sp>
        <p:nvSpPr>
          <p:cNvPr id="10" name="TextBox 10"/>
          <p:cNvSpPr txBox="1"/>
          <p:nvPr/>
        </p:nvSpPr>
        <p:spPr>
          <a:xfrm>
            <a:off x="5019790" y="2827493"/>
            <a:ext cx="3137288" cy="659130"/>
          </a:xfrm>
          <a:prstGeom prst="rect">
            <a:avLst/>
          </a:prstGeom>
        </p:spPr>
        <p:txBody>
          <a:bodyPr lIns="0" tIns="0" rIns="0" bIns="0" rtlCol="0" anchor="t">
            <a:spAutoFit/>
          </a:bodyPr>
          <a:lstStyle/>
          <a:p>
            <a:pPr algn="l">
              <a:lnSpc>
                <a:spcPts val="5249"/>
              </a:lnSpc>
            </a:pPr>
            <a:r>
              <a:rPr lang="en-US" sz="4199" spc="117">
                <a:solidFill>
                  <a:srgbClr val="FFFFFF"/>
                </a:solidFill>
                <a:latin typeface="Inter"/>
                <a:ea typeface="Inter"/>
                <a:cs typeface="Inter"/>
                <a:sym typeface="Inter"/>
              </a:rPr>
              <a:t>Alcances</a:t>
            </a:r>
          </a:p>
        </p:txBody>
      </p:sp>
      <p:sp>
        <p:nvSpPr>
          <p:cNvPr id="11" name="TextBox 11"/>
          <p:cNvSpPr txBox="1"/>
          <p:nvPr/>
        </p:nvSpPr>
        <p:spPr>
          <a:xfrm>
            <a:off x="1858040" y="2213131"/>
            <a:ext cx="2133949" cy="1849755"/>
          </a:xfrm>
          <a:prstGeom prst="rect">
            <a:avLst/>
          </a:prstGeom>
        </p:spPr>
        <p:txBody>
          <a:bodyPr lIns="0" tIns="0" rIns="0" bIns="0" rtlCol="0" anchor="t">
            <a:spAutoFit/>
          </a:bodyPr>
          <a:lstStyle/>
          <a:p>
            <a:pPr algn="ctr">
              <a:lnSpc>
                <a:spcPts val="14625"/>
              </a:lnSpc>
            </a:pPr>
            <a:r>
              <a:rPr lang="en-US" sz="11700" b="1" spc="327">
                <a:solidFill>
                  <a:srgbClr val="FFFFFF"/>
                </a:solidFill>
                <a:latin typeface="Inter Bold"/>
                <a:ea typeface="Inter Bold"/>
                <a:cs typeface="Inter Bold"/>
                <a:sym typeface="Inter Bold"/>
              </a:rPr>
              <a:t>A</a:t>
            </a:r>
          </a:p>
        </p:txBody>
      </p:sp>
      <p:sp>
        <p:nvSpPr>
          <p:cNvPr id="12" name="TextBox 12"/>
          <p:cNvSpPr txBox="1"/>
          <p:nvPr/>
        </p:nvSpPr>
        <p:spPr>
          <a:xfrm>
            <a:off x="9984575" y="2213131"/>
            <a:ext cx="2133949" cy="1849755"/>
          </a:xfrm>
          <a:prstGeom prst="rect">
            <a:avLst/>
          </a:prstGeom>
        </p:spPr>
        <p:txBody>
          <a:bodyPr lIns="0" tIns="0" rIns="0" bIns="0" rtlCol="0" anchor="t">
            <a:spAutoFit/>
          </a:bodyPr>
          <a:lstStyle/>
          <a:p>
            <a:pPr algn="ctr">
              <a:lnSpc>
                <a:spcPts val="14625"/>
              </a:lnSpc>
            </a:pPr>
            <a:r>
              <a:rPr lang="en-US" sz="11700" b="1" spc="327">
                <a:solidFill>
                  <a:srgbClr val="FFFFFF"/>
                </a:solidFill>
                <a:latin typeface="Inter Bold"/>
                <a:ea typeface="Inter Bold"/>
                <a:cs typeface="Inter Bold"/>
                <a:sym typeface="Inter Bold"/>
              </a:rPr>
              <a:t>L</a:t>
            </a:r>
          </a:p>
        </p:txBody>
      </p:sp>
      <p:sp>
        <p:nvSpPr>
          <p:cNvPr id="13" name="TextBox 13"/>
          <p:cNvSpPr txBox="1"/>
          <p:nvPr/>
        </p:nvSpPr>
        <p:spPr>
          <a:xfrm>
            <a:off x="12918624" y="2827493"/>
            <a:ext cx="3446342" cy="659130"/>
          </a:xfrm>
          <a:prstGeom prst="rect">
            <a:avLst/>
          </a:prstGeom>
        </p:spPr>
        <p:txBody>
          <a:bodyPr lIns="0" tIns="0" rIns="0" bIns="0" rtlCol="0" anchor="t">
            <a:spAutoFit/>
          </a:bodyPr>
          <a:lstStyle/>
          <a:p>
            <a:pPr algn="l">
              <a:lnSpc>
                <a:spcPts val="5249"/>
              </a:lnSpc>
            </a:pPr>
            <a:r>
              <a:rPr lang="en-US" sz="4199" spc="117">
                <a:solidFill>
                  <a:srgbClr val="FFFFFF"/>
                </a:solidFill>
                <a:latin typeface="Inter"/>
                <a:ea typeface="Inter"/>
                <a:cs typeface="Inter"/>
                <a:sym typeface="Inter"/>
              </a:rPr>
              <a:t>Limitaciones</a:t>
            </a:r>
          </a:p>
        </p:txBody>
      </p:sp>
      <p:sp>
        <p:nvSpPr>
          <p:cNvPr id="14" name="TextBox 14"/>
          <p:cNvSpPr txBox="1"/>
          <p:nvPr/>
        </p:nvSpPr>
        <p:spPr>
          <a:xfrm>
            <a:off x="2379045" y="4272788"/>
            <a:ext cx="5778033" cy="3765614"/>
          </a:xfrm>
          <a:prstGeom prst="rect">
            <a:avLst/>
          </a:prstGeom>
        </p:spPr>
        <p:txBody>
          <a:bodyPr lIns="0" tIns="0" rIns="0" bIns="0" rtlCol="0" anchor="t">
            <a:spAutoFit/>
          </a:bodyPr>
          <a:lstStyle/>
          <a:p>
            <a:pPr marL="647694" lvl="1" indent="-323847" algn="l">
              <a:lnSpc>
                <a:spcPts val="3809"/>
              </a:lnSpc>
              <a:buFont typeface="Arial"/>
              <a:buChar char="•"/>
            </a:pPr>
            <a:r>
              <a:rPr lang="en-US" sz="2999" b="1" spc="17">
                <a:solidFill>
                  <a:srgbClr val="929292"/>
                </a:solidFill>
                <a:latin typeface="Inter Bold"/>
                <a:ea typeface="Inter Bold"/>
                <a:cs typeface="Inter Bold"/>
                <a:sym typeface="Inter Bold"/>
              </a:rPr>
              <a:t>Gestión Administrativa y Académica</a:t>
            </a:r>
          </a:p>
          <a:p>
            <a:pPr marL="647694" lvl="1" indent="-323847" algn="l">
              <a:lnSpc>
                <a:spcPts val="3809"/>
              </a:lnSpc>
              <a:buFont typeface="Arial"/>
              <a:buChar char="•"/>
            </a:pPr>
            <a:r>
              <a:rPr lang="en-US" sz="2999" b="1" spc="17">
                <a:solidFill>
                  <a:srgbClr val="929292"/>
                </a:solidFill>
                <a:latin typeface="Inter Bold"/>
                <a:ea typeface="Inter Bold"/>
                <a:cs typeface="Inter Bold"/>
                <a:sym typeface="Inter Bold"/>
              </a:rPr>
              <a:t>Comunicación Efectiva</a:t>
            </a:r>
          </a:p>
          <a:p>
            <a:pPr marL="647694" lvl="1" indent="-323847" algn="l">
              <a:lnSpc>
                <a:spcPts val="3809"/>
              </a:lnSpc>
              <a:buFont typeface="Arial"/>
              <a:buChar char="•"/>
            </a:pPr>
            <a:r>
              <a:rPr lang="en-US" sz="2999" b="1" spc="17">
                <a:solidFill>
                  <a:srgbClr val="929292"/>
                </a:solidFill>
                <a:latin typeface="Inter Bold"/>
                <a:ea typeface="Inter Bold"/>
                <a:cs typeface="Inter Bold"/>
                <a:sym typeface="Inter Bold"/>
              </a:rPr>
              <a:t>Automatización de Procesos</a:t>
            </a:r>
          </a:p>
          <a:p>
            <a:pPr marL="647694" lvl="1" indent="-323847" algn="l">
              <a:lnSpc>
                <a:spcPts val="3809"/>
              </a:lnSpc>
              <a:buFont typeface="Arial"/>
              <a:buChar char="•"/>
            </a:pPr>
            <a:r>
              <a:rPr lang="en-US" sz="2999" b="1" spc="17">
                <a:solidFill>
                  <a:srgbClr val="929292"/>
                </a:solidFill>
                <a:latin typeface="Inter Bold"/>
                <a:ea typeface="Inter Bold"/>
                <a:cs typeface="Inter Bold"/>
                <a:sym typeface="Inter Bold"/>
              </a:rPr>
              <a:t>Facilidad de Uso</a:t>
            </a:r>
          </a:p>
          <a:p>
            <a:pPr marL="647694" lvl="1" indent="-323847" algn="l">
              <a:lnSpc>
                <a:spcPts val="3809"/>
              </a:lnSpc>
              <a:buFont typeface="Arial"/>
              <a:buChar char="•"/>
            </a:pPr>
            <a:r>
              <a:rPr lang="en-US" sz="2999" b="1" spc="17">
                <a:solidFill>
                  <a:srgbClr val="929292"/>
                </a:solidFill>
                <a:latin typeface="Inter Bold"/>
                <a:ea typeface="Inter Bold"/>
                <a:cs typeface="Inter Bold"/>
                <a:sym typeface="Inter Bold"/>
              </a:rPr>
              <a:t>Documentación y Soporte</a:t>
            </a:r>
            <a:r>
              <a:rPr lang="en-US" sz="2999" spc="17">
                <a:solidFill>
                  <a:srgbClr val="929292"/>
                </a:solidFill>
                <a:latin typeface="Inter"/>
                <a:ea typeface="Inter"/>
                <a:cs typeface="Inter"/>
                <a:sym typeface="Inter"/>
              </a:rPr>
              <a:t> </a:t>
            </a:r>
          </a:p>
          <a:p>
            <a:pPr algn="l">
              <a:lnSpc>
                <a:spcPts val="3428"/>
              </a:lnSpc>
            </a:pPr>
            <a:endParaRPr lang="en-US" sz="2999" spc="17">
              <a:solidFill>
                <a:srgbClr val="929292"/>
              </a:solidFill>
              <a:latin typeface="Inter"/>
              <a:ea typeface="Inter"/>
              <a:cs typeface="Inter"/>
              <a:sym typeface="Inter"/>
            </a:endParaRPr>
          </a:p>
        </p:txBody>
      </p:sp>
      <p:sp>
        <p:nvSpPr>
          <p:cNvPr id="15" name="TextBox 15"/>
          <p:cNvSpPr txBox="1"/>
          <p:nvPr/>
        </p:nvSpPr>
        <p:spPr>
          <a:xfrm>
            <a:off x="10324181" y="4129913"/>
            <a:ext cx="5778033" cy="3599053"/>
          </a:xfrm>
          <a:prstGeom prst="rect">
            <a:avLst/>
          </a:prstGeom>
        </p:spPr>
        <p:txBody>
          <a:bodyPr lIns="0" tIns="0" rIns="0" bIns="0" rtlCol="0" anchor="t">
            <a:spAutoFit/>
          </a:bodyPr>
          <a:lstStyle/>
          <a:p>
            <a:pPr marL="647700" lvl="1" indent="-323850" algn="l">
              <a:lnSpc>
                <a:spcPts val="3810"/>
              </a:lnSpc>
              <a:buFont typeface="Arial"/>
              <a:buChar char="•"/>
            </a:pPr>
            <a:r>
              <a:rPr lang="en-US" sz="3000" b="1" spc="18">
                <a:solidFill>
                  <a:srgbClr val="929292"/>
                </a:solidFill>
                <a:latin typeface="Inter Bold"/>
                <a:ea typeface="Inter Bold"/>
                <a:cs typeface="Inter Bold"/>
                <a:sym typeface="Inter Bold"/>
              </a:rPr>
              <a:t>Restricción de Presupuesto</a:t>
            </a:r>
          </a:p>
          <a:p>
            <a:pPr marL="647700" lvl="1" indent="-323850" algn="l">
              <a:lnSpc>
                <a:spcPts val="3810"/>
              </a:lnSpc>
              <a:buFont typeface="Arial"/>
              <a:buChar char="•"/>
            </a:pPr>
            <a:r>
              <a:rPr lang="en-US" sz="3000" b="1" spc="18">
                <a:solidFill>
                  <a:srgbClr val="929292"/>
                </a:solidFill>
                <a:latin typeface="Inter Bold"/>
                <a:ea typeface="Inter Bold"/>
                <a:cs typeface="Inter Bold"/>
                <a:sym typeface="Inter Bold"/>
              </a:rPr>
              <a:t>Disponibilidad del Personal</a:t>
            </a:r>
          </a:p>
          <a:p>
            <a:pPr marL="647700" lvl="1" indent="-323850" algn="l">
              <a:lnSpc>
                <a:spcPts val="3810"/>
              </a:lnSpc>
              <a:buFont typeface="Arial"/>
              <a:buChar char="•"/>
            </a:pPr>
            <a:r>
              <a:rPr lang="en-US" sz="3000" b="1" spc="18">
                <a:solidFill>
                  <a:srgbClr val="929292"/>
                </a:solidFill>
                <a:latin typeface="Inter Bold"/>
                <a:ea typeface="Inter Bold"/>
                <a:cs typeface="Inter Bold"/>
                <a:sym typeface="Inter Bold"/>
              </a:rPr>
              <a:t>Requiere Conectividad a Internet</a:t>
            </a:r>
          </a:p>
          <a:p>
            <a:pPr marL="647700" lvl="1" indent="-323850" algn="l">
              <a:lnSpc>
                <a:spcPts val="3810"/>
              </a:lnSpc>
              <a:buFont typeface="Arial"/>
              <a:buChar char="•"/>
            </a:pPr>
            <a:r>
              <a:rPr lang="en-US" sz="3000" b="1" spc="18">
                <a:solidFill>
                  <a:srgbClr val="929292"/>
                </a:solidFill>
                <a:latin typeface="Inter Bold"/>
                <a:ea typeface="Inter Bold"/>
                <a:cs typeface="Inter Bold"/>
                <a:sym typeface="Inter Bold"/>
              </a:rPr>
              <a:t>Escalabilidad Limitada Inicial</a:t>
            </a:r>
          </a:p>
          <a:p>
            <a:pPr algn="l">
              <a:lnSpc>
                <a:spcPts val="2032"/>
              </a:lnSpc>
            </a:pPr>
            <a:endParaRPr lang="en-US" sz="3000" b="1" spc="18">
              <a:solidFill>
                <a:srgbClr val="929292"/>
              </a:solidFill>
              <a:latin typeface="Inter Bold"/>
              <a:ea typeface="Inter Bold"/>
              <a:cs typeface="Inter Bold"/>
              <a:sym typeface="Inter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259" b="-3259"/>
            </a:stretch>
          </a:blipFill>
        </p:spPr>
        <p:txBody>
          <a:bodyPr/>
          <a:lstStyle/>
          <a:p>
            <a:endParaRPr lang="es-CL"/>
          </a:p>
        </p:txBody>
      </p:sp>
      <p:sp>
        <p:nvSpPr>
          <p:cNvPr id="3" name="Freeform 3"/>
          <p:cNvSpPr/>
          <p:nvPr/>
        </p:nvSpPr>
        <p:spPr>
          <a:xfrm>
            <a:off x="1818469" y="670383"/>
            <a:ext cx="2171714" cy="2171714"/>
          </a:xfrm>
          <a:custGeom>
            <a:avLst/>
            <a:gdLst/>
            <a:ahLst/>
            <a:cxnLst/>
            <a:rect l="l" t="t" r="r" b="b"/>
            <a:pathLst>
              <a:path w="2171714" h="2171714">
                <a:moveTo>
                  <a:pt x="0" y="0"/>
                </a:moveTo>
                <a:lnTo>
                  <a:pt x="2171714" y="0"/>
                </a:lnTo>
                <a:lnTo>
                  <a:pt x="2171714" y="2171713"/>
                </a:lnTo>
                <a:lnTo>
                  <a:pt x="0" y="2171713"/>
                </a:lnTo>
                <a:lnTo>
                  <a:pt x="0" y="0"/>
                </a:lnTo>
                <a:close/>
              </a:path>
            </a:pathLst>
          </a:custGeom>
          <a:blipFill>
            <a:blip r:embed="rId3"/>
            <a:stretch>
              <a:fillRect/>
            </a:stretch>
          </a:blipFill>
        </p:spPr>
        <p:txBody>
          <a:bodyPr/>
          <a:lstStyle/>
          <a:p>
            <a:endParaRPr lang="es-CL"/>
          </a:p>
        </p:txBody>
      </p:sp>
      <p:sp>
        <p:nvSpPr>
          <p:cNvPr id="4" name="Freeform 4"/>
          <p:cNvSpPr/>
          <p:nvPr/>
        </p:nvSpPr>
        <p:spPr>
          <a:xfrm>
            <a:off x="8058143" y="670383"/>
            <a:ext cx="2171714" cy="2171714"/>
          </a:xfrm>
          <a:custGeom>
            <a:avLst/>
            <a:gdLst/>
            <a:ahLst/>
            <a:cxnLst/>
            <a:rect l="l" t="t" r="r" b="b"/>
            <a:pathLst>
              <a:path w="2171714" h="2171714">
                <a:moveTo>
                  <a:pt x="0" y="0"/>
                </a:moveTo>
                <a:lnTo>
                  <a:pt x="2171714" y="0"/>
                </a:lnTo>
                <a:lnTo>
                  <a:pt x="2171714" y="2171713"/>
                </a:lnTo>
                <a:lnTo>
                  <a:pt x="0" y="2171713"/>
                </a:lnTo>
                <a:lnTo>
                  <a:pt x="0" y="0"/>
                </a:lnTo>
                <a:close/>
              </a:path>
            </a:pathLst>
          </a:custGeom>
          <a:blipFill>
            <a:blip r:embed="rId3"/>
            <a:stretch>
              <a:fillRect/>
            </a:stretch>
          </a:blipFill>
        </p:spPr>
        <p:txBody>
          <a:bodyPr/>
          <a:lstStyle/>
          <a:p>
            <a:endParaRPr lang="es-CL"/>
          </a:p>
        </p:txBody>
      </p:sp>
      <p:sp>
        <p:nvSpPr>
          <p:cNvPr id="5" name="Freeform 5"/>
          <p:cNvSpPr/>
          <p:nvPr/>
        </p:nvSpPr>
        <p:spPr>
          <a:xfrm>
            <a:off x="14458957" y="507188"/>
            <a:ext cx="2171714" cy="2171714"/>
          </a:xfrm>
          <a:custGeom>
            <a:avLst/>
            <a:gdLst/>
            <a:ahLst/>
            <a:cxnLst/>
            <a:rect l="l" t="t" r="r" b="b"/>
            <a:pathLst>
              <a:path w="2171714" h="2171714">
                <a:moveTo>
                  <a:pt x="0" y="0"/>
                </a:moveTo>
                <a:lnTo>
                  <a:pt x="2171713" y="0"/>
                </a:lnTo>
                <a:lnTo>
                  <a:pt x="2171713" y="2171713"/>
                </a:lnTo>
                <a:lnTo>
                  <a:pt x="0" y="2171713"/>
                </a:lnTo>
                <a:lnTo>
                  <a:pt x="0" y="0"/>
                </a:lnTo>
                <a:close/>
              </a:path>
            </a:pathLst>
          </a:custGeom>
          <a:blipFill>
            <a:blip r:embed="rId3"/>
            <a:stretch>
              <a:fillRect/>
            </a:stretch>
          </a:blipFill>
        </p:spPr>
        <p:txBody>
          <a:bodyPr/>
          <a:lstStyle/>
          <a:p>
            <a:endParaRPr lang="es-CL"/>
          </a:p>
        </p:txBody>
      </p:sp>
      <p:sp>
        <p:nvSpPr>
          <p:cNvPr id="6" name="TextBox 6"/>
          <p:cNvSpPr txBox="1"/>
          <p:nvPr/>
        </p:nvSpPr>
        <p:spPr>
          <a:xfrm>
            <a:off x="506639" y="2977561"/>
            <a:ext cx="5686721" cy="4414139"/>
          </a:xfrm>
          <a:prstGeom prst="rect">
            <a:avLst/>
          </a:prstGeom>
        </p:spPr>
        <p:txBody>
          <a:bodyPr lIns="0" tIns="0" rIns="0" bIns="0" rtlCol="0" anchor="t">
            <a:spAutoFit/>
          </a:bodyPr>
          <a:lstStyle/>
          <a:p>
            <a:pPr algn="l">
              <a:lnSpc>
                <a:spcPts val="3349"/>
              </a:lnSpc>
            </a:pPr>
            <a:r>
              <a:rPr lang="en-US" sz="2499" u="sng" spc="59">
                <a:solidFill>
                  <a:srgbClr val="9FA0A4"/>
                </a:solidFill>
                <a:latin typeface="Inter"/>
                <a:ea typeface="Inter"/>
                <a:cs typeface="Inter"/>
                <a:sym typeface="Inter"/>
              </a:rPr>
              <a:t>Fase 1</a:t>
            </a:r>
          </a:p>
          <a:p>
            <a:pPr algn="l">
              <a:lnSpc>
                <a:spcPts val="3215"/>
              </a:lnSpc>
            </a:pPr>
            <a:r>
              <a:rPr lang="en-US" sz="2399" b="1" spc="57">
                <a:solidFill>
                  <a:srgbClr val="9FA0A4"/>
                </a:solidFill>
                <a:latin typeface="Inter Bold"/>
                <a:ea typeface="Inter Bold"/>
                <a:cs typeface="Inter Bold"/>
                <a:sym typeface="Inter Bold"/>
              </a:rPr>
              <a:t>Duración Total:</a:t>
            </a:r>
            <a:r>
              <a:rPr lang="en-US" sz="2399" spc="57">
                <a:solidFill>
                  <a:srgbClr val="9FA0A4"/>
                </a:solidFill>
                <a:latin typeface="Inter"/>
                <a:ea typeface="Inter"/>
                <a:cs typeface="Inter"/>
                <a:sym typeface="Inter"/>
              </a:rPr>
              <a:t> 28 días (17/08 - 13/09)</a:t>
            </a:r>
          </a:p>
          <a:p>
            <a:pPr marL="518157" lvl="1" indent="-259078" algn="l">
              <a:lnSpc>
                <a:spcPts val="3215"/>
              </a:lnSpc>
              <a:buFont typeface="Arial"/>
              <a:buChar char="•"/>
            </a:pPr>
            <a:r>
              <a:rPr lang="en-US" sz="2399" spc="57">
                <a:solidFill>
                  <a:srgbClr val="9FA0A4"/>
                </a:solidFill>
                <a:latin typeface="Inter"/>
                <a:ea typeface="Inter"/>
                <a:cs typeface="Inter"/>
                <a:sym typeface="Inter"/>
              </a:rPr>
              <a:t>Semana 1: Organización Inicial (17/08 - 23/08)</a:t>
            </a:r>
          </a:p>
          <a:p>
            <a:pPr marL="518157" lvl="1" indent="-259078" algn="l">
              <a:lnSpc>
                <a:spcPts val="3215"/>
              </a:lnSpc>
              <a:buFont typeface="Arial"/>
              <a:buChar char="•"/>
            </a:pPr>
            <a:r>
              <a:rPr lang="en-US" sz="2399" spc="57">
                <a:solidFill>
                  <a:srgbClr val="9FA0A4"/>
                </a:solidFill>
                <a:latin typeface="Inter"/>
                <a:ea typeface="Inter"/>
                <a:cs typeface="Inter"/>
                <a:sym typeface="Inter"/>
              </a:rPr>
              <a:t>Semana 2: Recolección de Información (24/08 - 30/08)</a:t>
            </a:r>
          </a:p>
          <a:p>
            <a:pPr marL="518157" lvl="1" indent="-259078" algn="l">
              <a:lnSpc>
                <a:spcPts val="3215"/>
              </a:lnSpc>
              <a:buFont typeface="Arial"/>
              <a:buChar char="•"/>
            </a:pPr>
            <a:r>
              <a:rPr lang="en-US" sz="2399" spc="57">
                <a:solidFill>
                  <a:srgbClr val="9FA0A4"/>
                </a:solidFill>
                <a:latin typeface="Inter"/>
                <a:ea typeface="Inter"/>
                <a:cs typeface="Inter"/>
                <a:sym typeface="Inter"/>
              </a:rPr>
              <a:t>Semana 3: Definición del Proyecto (31/08 - 06/09)</a:t>
            </a:r>
          </a:p>
          <a:p>
            <a:pPr marL="518158" lvl="1" indent="-259079" algn="l">
              <a:lnSpc>
                <a:spcPts val="3215"/>
              </a:lnSpc>
              <a:buFont typeface="Arial"/>
              <a:buChar char="•"/>
            </a:pPr>
            <a:r>
              <a:rPr lang="en-US" sz="2399" spc="57">
                <a:solidFill>
                  <a:srgbClr val="9FA0A4"/>
                </a:solidFill>
                <a:latin typeface="Inter"/>
                <a:ea typeface="Inter"/>
                <a:cs typeface="Inter"/>
                <a:sym typeface="Inter"/>
              </a:rPr>
              <a:t>Semana 4: Documentación y Priorización (07/09 - 13/09)</a:t>
            </a:r>
          </a:p>
        </p:txBody>
      </p:sp>
      <p:sp>
        <p:nvSpPr>
          <p:cNvPr id="7" name="TextBox 7"/>
          <p:cNvSpPr txBox="1"/>
          <p:nvPr/>
        </p:nvSpPr>
        <p:spPr>
          <a:xfrm>
            <a:off x="1872327" y="1569915"/>
            <a:ext cx="2025898" cy="288163"/>
          </a:xfrm>
          <a:prstGeom prst="rect">
            <a:avLst/>
          </a:prstGeom>
        </p:spPr>
        <p:txBody>
          <a:bodyPr lIns="0" tIns="0" rIns="0" bIns="0" rtlCol="0" anchor="t">
            <a:spAutoFit/>
          </a:bodyPr>
          <a:lstStyle/>
          <a:p>
            <a:pPr algn="ctr">
              <a:lnSpc>
                <a:spcPts val="2260"/>
              </a:lnSpc>
            </a:pPr>
            <a:r>
              <a:rPr lang="en-US" sz="1899" spc="13">
                <a:solidFill>
                  <a:srgbClr val="FFFFFF"/>
                </a:solidFill>
                <a:latin typeface="Inter"/>
                <a:ea typeface="Inter"/>
                <a:cs typeface="Inter"/>
                <a:sym typeface="Inter"/>
              </a:rPr>
              <a:t>PLANIFICACIÓN</a:t>
            </a:r>
          </a:p>
        </p:txBody>
      </p:sp>
      <p:sp>
        <p:nvSpPr>
          <p:cNvPr id="8" name="TextBox 8"/>
          <p:cNvSpPr txBox="1"/>
          <p:nvPr/>
        </p:nvSpPr>
        <p:spPr>
          <a:xfrm>
            <a:off x="8131051" y="1593044"/>
            <a:ext cx="2025898" cy="297815"/>
          </a:xfrm>
          <a:prstGeom prst="rect">
            <a:avLst/>
          </a:prstGeom>
        </p:spPr>
        <p:txBody>
          <a:bodyPr lIns="0" tIns="0" rIns="0" bIns="0" rtlCol="0" anchor="t">
            <a:spAutoFit/>
          </a:bodyPr>
          <a:lstStyle/>
          <a:p>
            <a:pPr algn="ctr">
              <a:lnSpc>
                <a:spcPts val="2379"/>
              </a:lnSpc>
            </a:pPr>
            <a:r>
              <a:rPr lang="en-US" sz="2000" spc="14">
                <a:solidFill>
                  <a:srgbClr val="FFFFFF"/>
                </a:solidFill>
                <a:latin typeface="Inter"/>
                <a:ea typeface="Inter"/>
                <a:cs typeface="Inter"/>
                <a:sym typeface="Inter"/>
              </a:rPr>
              <a:t>DESARROLLO</a:t>
            </a:r>
          </a:p>
        </p:txBody>
      </p:sp>
      <p:sp>
        <p:nvSpPr>
          <p:cNvPr id="9" name="TextBox 9"/>
          <p:cNvSpPr txBox="1"/>
          <p:nvPr/>
        </p:nvSpPr>
        <p:spPr>
          <a:xfrm>
            <a:off x="14512815" y="1428478"/>
            <a:ext cx="2025898" cy="297815"/>
          </a:xfrm>
          <a:prstGeom prst="rect">
            <a:avLst/>
          </a:prstGeom>
        </p:spPr>
        <p:txBody>
          <a:bodyPr lIns="0" tIns="0" rIns="0" bIns="0" rtlCol="0" anchor="t">
            <a:spAutoFit/>
          </a:bodyPr>
          <a:lstStyle/>
          <a:p>
            <a:pPr algn="ctr">
              <a:lnSpc>
                <a:spcPts val="2379"/>
              </a:lnSpc>
            </a:pPr>
            <a:r>
              <a:rPr lang="en-US" sz="2000" spc="14">
                <a:solidFill>
                  <a:srgbClr val="FFFFFF"/>
                </a:solidFill>
                <a:latin typeface="Inter"/>
                <a:ea typeface="Inter"/>
                <a:cs typeface="Inter"/>
                <a:sym typeface="Inter"/>
              </a:rPr>
              <a:t>CIERRE</a:t>
            </a:r>
          </a:p>
        </p:txBody>
      </p:sp>
      <p:sp>
        <p:nvSpPr>
          <p:cNvPr id="10" name="TextBox 10"/>
          <p:cNvSpPr txBox="1"/>
          <p:nvPr/>
        </p:nvSpPr>
        <p:spPr>
          <a:xfrm>
            <a:off x="6300640" y="2977561"/>
            <a:ext cx="5686721" cy="7124573"/>
          </a:xfrm>
          <a:prstGeom prst="rect">
            <a:avLst/>
          </a:prstGeom>
        </p:spPr>
        <p:txBody>
          <a:bodyPr lIns="0" tIns="0" rIns="0" bIns="0" rtlCol="0" anchor="t">
            <a:spAutoFit/>
          </a:bodyPr>
          <a:lstStyle/>
          <a:p>
            <a:pPr algn="l">
              <a:lnSpc>
                <a:spcPts val="3349"/>
              </a:lnSpc>
            </a:pPr>
            <a:r>
              <a:rPr lang="en-US" sz="2499" u="sng" spc="59">
                <a:solidFill>
                  <a:srgbClr val="9FA0A4"/>
                </a:solidFill>
                <a:latin typeface="Inter"/>
                <a:ea typeface="Inter"/>
                <a:cs typeface="Inter"/>
                <a:sym typeface="Inter"/>
              </a:rPr>
              <a:t>Fase 2</a:t>
            </a:r>
          </a:p>
          <a:p>
            <a:pPr algn="l">
              <a:lnSpc>
                <a:spcPts val="3215"/>
              </a:lnSpc>
            </a:pPr>
            <a:r>
              <a:rPr lang="en-US" sz="2399" b="1" spc="57">
                <a:solidFill>
                  <a:srgbClr val="9FA0A4"/>
                </a:solidFill>
                <a:latin typeface="Inter Bold"/>
                <a:ea typeface="Inter Bold"/>
                <a:cs typeface="Inter Bold"/>
                <a:sym typeface="Inter Bold"/>
              </a:rPr>
              <a:t>Duración Total: </a:t>
            </a:r>
            <a:r>
              <a:rPr lang="en-US" sz="2399" spc="57">
                <a:solidFill>
                  <a:srgbClr val="9FA0A4"/>
                </a:solidFill>
                <a:latin typeface="Inter"/>
                <a:ea typeface="Inter"/>
                <a:cs typeface="Inter"/>
                <a:sym typeface="Inter"/>
              </a:rPr>
              <a:t>70 días (14/09 - 22/11)</a:t>
            </a:r>
          </a:p>
          <a:p>
            <a:pPr algn="l">
              <a:lnSpc>
                <a:spcPts val="3215"/>
              </a:lnSpc>
            </a:pPr>
            <a:r>
              <a:rPr lang="en-US" sz="2399" spc="57">
                <a:solidFill>
                  <a:srgbClr val="9FA0A4"/>
                </a:solidFill>
                <a:latin typeface="Inter"/>
                <a:ea typeface="Inter"/>
                <a:cs typeface="Inter"/>
                <a:sym typeface="Inter"/>
              </a:rPr>
              <a:t>Sprint 1</a:t>
            </a:r>
            <a:r>
              <a:rPr lang="en-US" sz="2399" b="1" spc="57">
                <a:solidFill>
                  <a:srgbClr val="9FA0A4"/>
                </a:solidFill>
                <a:latin typeface="Inter Bold"/>
                <a:ea typeface="Inter Bold"/>
                <a:cs typeface="Inter Bold"/>
                <a:sym typeface="Inter Bold"/>
              </a:rPr>
              <a:t>:</a:t>
            </a:r>
            <a:r>
              <a:rPr lang="en-US" sz="2399" spc="57">
                <a:solidFill>
                  <a:srgbClr val="9FA0A4"/>
                </a:solidFill>
                <a:latin typeface="Inter"/>
                <a:ea typeface="Inter"/>
                <a:cs typeface="Inter"/>
                <a:sym typeface="Inter"/>
              </a:rPr>
              <a:t>  </a:t>
            </a:r>
          </a:p>
          <a:p>
            <a:pPr marL="518157" lvl="1" indent="-259078" algn="l">
              <a:lnSpc>
                <a:spcPts val="3215"/>
              </a:lnSpc>
              <a:buFont typeface="Arial"/>
              <a:buChar char="•"/>
            </a:pPr>
            <a:r>
              <a:rPr lang="en-US" sz="2399" spc="57">
                <a:solidFill>
                  <a:srgbClr val="9FA0A4"/>
                </a:solidFill>
                <a:latin typeface="Inter"/>
                <a:ea typeface="Inter"/>
                <a:cs typeface="Inter"/>
                <a:sym typeface="Inter"/>
              </a:rPr>
              <a:t>Duración: 33 días (09-14 al 10-16) (Base de datos, Login Funcional, Gestión de usuarios, Home Profesor/Administrador, vista horario, calendario, anuncios)</a:t>
            </a:r>
          </a:p>
          <a:p>
            <a:pPr algn="l">
              <a:lnSpc>
                <a:spcPts val="3215"/>
              </a:lnSpc>
            </a:pPr>
            <a:r>
              <a:rPr lang="en-US" sz="2399" spc="57">
                <a:solidFill>
                  <a:srgbClr val="9FA0A4"/>
                </a:solidFill>
                <a:latin typeface="Inter"/>
                <a:ea typeface="Inter"/>
                <a:cs typeface="Inter"/>
                <a:sym typeface="Inter"/>
              </a:rPr>
              <a:t>Sprint 2:</a:t>
            </a:r>
          </a:p>
          <a:p>
            <a:pPr marL="518157" lvl="1" indent="-259078" algn="l">
              <a:lnSpc>
                <a:spcPts val="3215"/>
              </a:lnSpc>
              <a:buFont typeface="Arial"/>
              <a:buChar char="•"/>
            </a:pPr>
            <a:r>
              <a:rPr lang="en-US" sz="2399" spc="57">
                <a:solidFill>
                  <a:srgbClr val="9FA0A4"/>
                </a:solidFill>
                <a:latin typeface="Inter"/>
                <a:ea typeface="Inter"/>
                <a:cs typeface="Inter"/>
                <a:sym typeface="Inter"/>
              </a:rPr>
              <a:t>Duración: 12 días (10-16 al 10-27) (Desarrollo Anuncios, Calendario y Horarios)</a:t>
            </a:r>
          </a:p>
          <a:p>
            <a:pPr algn="l">
              <a:lnSpc>
                <a:spcPts val="3215"/>
              </a:lnSpc>
            </a:pPr>
            <a:r>
              <a:rPr lang="en-US" sz="2399" spc="57">
                <a:solidFill>
                  <a:srgbClr val="9FA0A4"/>
                </a:solidFill>
                <a:latin typeface="Inter"/>
                <a:ea typeface="Inter"/>
                <a:cs typeface="Inter"/>
                <a:sym typeface="Inter"/>
              </a:rPr>
              <a:t>Sprint 3:</a:t>
            </a:r>
          </a:p>
          <a:p>
            <a:pPr marL="518157" lvl="1" indent="-259078" algn="l">
              <a:lnSpc>
                <a:spcPts val="3215"/>
              </a:lnSpc>
              <a:buFont typeface="Arial"/>
              <a:buChar char="•"/>
            </a:pPr>
            <a:r>
              <a:rPr lang="en-US" sz="2399" spc="57">
                <a:solidFill>
                  <a:srgbClr val="9FA0A4"/>
                </a:solidFill>
                <a:latin typeface="Inter"/>
                <a:ea typeface="Inter"/>
                <a:cs typeface="Inter"/>
                <a:sym typeface="Inter"/>
              </a:rPr>
              <a:t>Duración: 26 días (10-28 al 11-22) (Desarrollo Gestión Archivos, Reuniones</a:t>
            </a:r>
          </a:p>
          <a:p>
            <a:pPr algn="l">
              <a:lnSpc>
                <a:spcPts val="2412"/>
              </a:lnSpc>
            </a:pPr>
            <a:endParaRPr lang="en-US" sz="2399" spc="57">
              <a:solidFill>
                <a:srgbClr val="9FA0A4"/>
              </a:solidFill>
              <a:latin typeface="Inter"/>
              <a:ea typeface="Inter"/>
              <a:cs typeface="Inter"/>
              <a:sym typeface="Inter"/>
            </a:endParaRPr>
          </a:p>
        </p:txBody>
      </p:sp>
      <p:sp>
        <p:nvSpPr>
          <p:cNvPr id="11" name="TextBox 11"/>
          <p:cNvSpPr txBox="1"/>
          <p:nvPr/>
        </p:nvSpPr>
        <p:spPr>
          <a:xfrm>
            <a:off x="12263296" y="2977561"/>
            <a:ext cx="5686721" cy="7543673"/>
          </a:xfrm>
          <a:prstGeom prst="rect">
            <a:avLst/>
          </a:prstGeom>
        </p:spPr>
        <p:txBody>
          <a:bodyPr lIns="0" tIns="0" rIns="0" bIns="0" rtlCol="0" anchor="t">
            <a:spAutoFit/>
          </a:bodyPr>
          <a:lstStyle/>
          <a:p>
            <a:pPr algn="l">
              <a:lnSpc>
                <a:spcPts val="3349"/>
              </a:lnSpc>
            </a:pPr>
            <a:r>
              <a:rPr lang="en-US" sz="2499" u="sng" spc="59">
                <a:solidFill>
                  <a:srgbClr val="9FA0A4"/>
                </a:solidFill>
                <a:latin typeface="Inter"/>
                <a:ea typeface="Inter"/>
                <a:cs typeface="Inter"/>
                <a:sym typeface="Inter"/>
              </a:rPr>
              <a:t>Fase 3</a:t>
            </a:r>
          </a:p>
          <a:p>
            <a:pPr algn="l">
              <a:lnSpc>
                <a:spcPts val="3215"/>
              </a:lnSpc>
            </a:pPr>
            <a:r>
              <a:rPr lang="en-US" sz="2399" b="1" spc="57">
                <a:solidFill>
                  <a:srgbClr val="9FA0A4"/>
                </a:solidFill>
                <a:latin typeface="Inter Bold"/>
                <a:ea typeface="Inter Bold"/>
                <a:cs typeface="Inter Bold"/>
                <a:sym typeface="Inter Bold"/>
              </a:rPr>
              <a:t>Duración Total: 2</a:t>
            </a:r>
            <a:r>
              <a:rPr lang="en-US" sz="2399" spc="57">
                <a:solidFill>
                  <a:srgbClr val="9FA0A4"/>
                </a:solidFill>
                <a:latin typeface="Inter"/>
                <a:ea typeface="Inter"/>
                <a:cs typeface="Inter"/>
                <a:sym typeface="Inter"/>
              </a:rPr>
              <a:t>4 días (11-23 al 16-12)</a:t>
            </a:r>
          </a:p>
          <a:p>
            <a:pPr algn="l">
              <a:lnSpc>
                <a:spcPts val="3215"/>
              </a:lnSpc>
            </a:pPr>
            <a:r>
              <a:rPr lang="en-US" sz="2399" spc="57">
                <a:solidFill>
                  <a:srgbClr val="9FA0A4"/>
                </a:solidFill>
                <a:latin typeface="Inter"/>
                <a:ea typeface="Inter"/>
                <a:cs typeface="Inter"/>
                <a:sym typeface="Inter"/>
              </a:rPr>
              <a:t>Sprint 4: </a:t>
            </a:r>
          </a:p>
          <a:p>
            <a:pPr marL="518157" lvl="1" indent="-259078" algn="l">
              <a:lnSpc>
                <a:spcPts val="3215"/>
              </a:lnSpc>
              <a:buFont typeface="Arial"/>
              <a:buChar char="•"/>
            </a:pPr>
            <a:r>
              <a:rPr lang="en-US" sz="2399" spc="57">
                <a:solidFill>
                  <a:srgbClr val="9FA0A4"/>
                </a:solidFill>
                <a:latin typeface="Inter"/>
                <a:ea typeface="Inter"/>
                <a:cs typeface="Inter"/>
                <a:sym typeface="Inter"/>
              </a:rPr>
              <a:t>Pruebas de integración y seguridad Duración: 13 días (23-11 - 05-12)</a:t>
            </a:r>
          </a:p>
          <a:p>
            <a:pPr marL="518157" lvl="1" indent="-259078" algn="l">
              <a:lnSpc>
                <a:spcPts val="3215"/>
              </a:lnSpc>
              <a:buFont typeface="Arial"/>
              <a:buChar char="•"/>
            </a:pPr>
            <a:r>
              <a:rPr lang="en-US" sz="2399" spc="57">
                <a:solidFill>
                  <a:srgbClr val="9FA0A4"/>
                </a:solidFill>
                <a:latin typeface="Inter"/>
                <a:ea typeface="Inter"/>
                <a:cs typeface="Inter"/>
                <a:sym typeface="Inter"/>
              </a:rPr>
              <a:t>Ajustes finales Duración: 7 días (08-12 al 14-12)</a:t>
            </a:r>
          </a:p>
          <a:p>
            <a:pPr marL="518157" lvl="1" indent="-259078" algn="l">
              <a:lnSpc>
                <a:spcPts val="3215"/>
              </a:lnSpc>
              <a:buFont typeface="Arial"/>
              <a:buChar char="•"/>
            </a:pPr>
            <a:r>
              <a:rPr lang="en-US" sz="2399" spc="57">
                <a:solidFill>
                  <a:srgbClr val="9FA0A4"/>
                </a:solidFill>
                <a:latin typeface="Inter"/>
                <a:ea typeface="Inter"/>
                <a:cs typeface="Inter"/>
                <a:sym typeface="Inter"/>
              </a:rPr>
              <a:t>Migración del sistema Duración: 2 días (11-12 al 14-12)</a:t>
            </a:r>
          </a:p>
          <a:p>
            <a:pPr marL="518157" lvl="1" indent="-259078" algn="l">
              <a:lnSpc>
                <a:spcPts val="3215"/>
              </a:lnSpc>
              <a:buFont typeface="Arial"/>
              <a:buChar char="•"/>
            </a:pPr>
            <a:r>
              <a:rPr lang="en-US" sz="2399" spc="57">
                <a:solidFill>
                  <a:srgbClr val="9FA0A4"/>
                </a:solidFill>
                <a:latin typeface="Inter"/>
                <a:ea typeface="Inter"/>
                <a:cs typeface="Inter"/>
                <a:sym typeface="Inter"/>
              </a:rPr>
              <a:t>Marcha blanca Duración: 2 días (11-12 al 14-12)</a:t>
            </a:r>
          </a:p>
          <a:p>
            <a:pPr marL="518157" lvl="1" indent="-259078" algn="l">
              <a:lnSpc>
                <a:spcPts val="3215"/>
              </a:lnSpc>
              <a:buFont typeface="Arial"/>
              <a:buChar char="•"/>
            </a:pPr>
            <a:r>
              <a:rPr lang="en-US" sz="2399" spc="57">
                <a:solidFill>
                  <a:srgbClr val="9FA0A4"/>
                </a:solidFill>
                <a:latin typeface="Inter"/>
                <a:ea typeface="Inter"/>
                <a:cs typeface="Inter"/>
                <a:sym typeface="Inter"/>
              </a:rPr>
              <a:t>Aceptación del cliente Duración: 1 día (12-12 - 12-12)</a:t>
            </a:r>
          </a:p>
          <a:p>
            <a:pPr marL="518157" lvl="1" indent="-259078" algn="l">
              <a:lnSpc>
                <a:spcPts val="3215"/>
              </a:lnSpc>
              <a:buFont typeface="Arial"/>
              <a:buChar char="•"/>
            </a:pPr>
            <a:r>
              <a:rPr lang="en-US" sz="2399" spc="57">
                <a:solidFill>
                  <a:srgbClr val="9FA0A4"/>
                </a:solidFill>
                <a:latin typeface="Inter"/>
                <a:ea typeface="Inter"/>
                <a:cs typeface="Inter"/>
                <a:sym typeface="Inter"/>
              </a:rPr>
              <a:t>Manual de usuario Duración: 3 días (9-12 - 11-12)</a:t>
            </a:r>
          </a:p>
          <a:p>
            <a:pPr algn="l">
              <a:lnSpc>
                <a:spcPts val="3349"/>
              </a:lnSpc>
            </a:pPr>
            <a:endParaRPr lang="en-US" sz="2399" spc="57">
              <a:solidFill>
                <a:srgbClr val="9FA0A4"/>
              </a:solidFill>
              <a:latin typeface="Inter"/>
              <a:ea typeface="Inter"/>
              <a:cs typeface="Inter"/>
              <a:sym typeface="Inter"/>
            </a:endParaRPr>
          </a:p>
          <a:p>
            <a:pPr algn="l">
              <a:lnSpc>
                <a:spcPts val="2412"/>
              </a:lnSpc>
            </a:pPr>
            <a:endParaRPr lang="en-US" sz="2399" spc="57">
              <a:solidFill>
                <a:srgbClr val="9FA0A4"/>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259" b="-3259"/>
            </a:stretch>
          </a:blipFill>
        </p:spPr>
        <p:txBody>
          <a:bodyPr/>
          <a:lstStyle/>
          <a:p>
            <a:endParaRPr lang="es-CL"/>
          </a:p>
        </p:txBody>
      </p:sp>
      <p:pic>
        <p:nvPicPr>
          <p:cNvPr id="3" name="Picture 3"/>
          <p:cNvPicPr>
            <a:picLocks noChangeAspect="1"/>
          </p:cNvPicPr>
          <p:nvPr/>
        </p:nvPicPr>
        <p:blipFill>
          <a:blip r:embed="rId3"/>
          <a:stretch>
            <a:fillRect/>
          </a:stretch>
        </p:blipFill>
        <p:spPr>
          <a:xfrm>
            <a:off x="1975789" y="2278760"/>
            <a:ext cx="5321692" cy="4901521"/>
          </a:xfrm>
          <a:prstGeom prst="rect">
            <a:avLst/>
          </a:prstGeom>
        </p:spPr>
      </p:pic>
      <p:grpSp>
        <p:nvGrpSpPr>
          <p:cNvPr id="4" name="Group 4"/>
          <p:cNvGrpSpPr/>
          <p:nvPr/>
        </p:nvGrpSpPr>
        <p:grpSpPr>
          <a:xfrm>
            <a:off x="7631117" y="3592933"/>
            <a:ext cx="325789" cy="325789"/>
            <a:chOff x="0" y="0"/>
            <a:chExt cx="85805" cy="85805"/>
          </a:xfrm>
        </p:grpSpPr>
        <p:sp>
          <p:nvSpPr>
            <p:cNvPr id="5" name="Freeform 5"/>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00BF63"/>
            </a:solidFill>
          </p:spPr>
          <p:txBody>
            <a:bodyPr/>
            <a:lstStyle/>
            <a:p>
              <a:endParaRPr lang="es-CL"/>
            </a:p>
          </p:txBody>
        </p:sp>
        <p:sp>
          <p:nvSpPr>
            <p:cNvPr id="6" name="TextBox 6"/>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sp>
        <p:nvSpPr>
          <p:cNvPr id="7" name="TextBox 7"/>
          <p:cNvSpPr txBox="1"/>
          <p:nvPr/>
        </p:nvSpPr>
        <p:spPr>
          <a:xfrm>
            <a:off x="8088144" y="3570218"/>
            <a:ext cx="2662693"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Implementacion Login</a:t>
            </a:r>
          </a:p>
        </p:txBody>
      </p:sp>
      <p:grpSp>
        <p:nvGrpSpPr>
          <p:cNvPr id="8" name="Group 8"/>
          <p:cNvGrpSpPr/>
          <p:nvPr/>
        </p:nvGrpSpPr>
        <p:grpSpPr>
          <a:xfrm>
            <a:off x="7631117" y="4077174"/>
            <a:ext cx="325789" cy="325789"/>
            <a:chOff x="0" y="0"/>
            <a:chExt cx="85805" cy="85805"/>
          </a:xfrm>
        </p:grpSpPr>
        <p:sp>
          <p:nvSpPr>
            <p:cNvPr id="9" name="Freeform 9"/>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00BF63"/>
            </a:solidFill>
          </p:spPr>
          <p:txBody>
            <a:bodyPr/>
            <a:lstStyle/>
            <a:p>
              <a:endParaRPr lang="es-CL"/>
            </a:p>
          </p:txBody>
        </p:sp>
        <p:sp>
          <p:nvSpPr>
            <p:cNvPr id="10" name="TextBox 10"/>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11" name="Group 11"/>
          <p:cNvGrpSpPr/>
          <p:nvPr/>
        </p:nvGrpSpPr>
        <p:grpSpPr>
          <a:xfrm>
            <a:off x="7631117" y="4564889"/>
            <a:ext cx="325789" cy="325789"/>
            <a:chOff x="0" y="0"/>
            <a:chExt cx="85805" cy="85805"/>
          </a:xfrm>
        </p:grpSpPr>
        <p:sp>
          <p:nvSpPr>
            <p:cNvPr id="12" name="Freeform 12"/>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00BF63"/>
            </a:solidFill>
          </p:spPr>
          <p:txBody>
            <a:bodyPr/>
            <a:lstStyle/>
            <a:p>
              <a:endParaRPr lang="es-CL"/>
            </a:p>
          </p:txBody>
        </p:sp>
        <p:sp>
          <p:nvSpPr>
            <p:cNvPr id="13" name="TextBox 13"/>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14" name="Group 14"/>
          <p:cNvGrpSpPr/>
          <p:nvPr/>
        </p:nvGrpSpPr>
        <p:grpSpPr>
          <a:xfrm>
            <a:off x="7631117" y="5052603"/>
            <a:ext cx="325789" cy="325789"/>
            <a:chOff x="0" y="0"/>
            <a:chExt cx="85805" cy="85805"/>
          </a:xfrm>
        </p:grpSpPr>
        <p:sp>
          <p:nvSpPr>
            <p:cNvPr id="15" name="Freeform 15"/>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00BF63"/>
            </a:solidFill>
          </p:spPr>
          <p:txBody>
            <a:bodyPr/>
            <a:lstStyle/>
            <a:p>
              <a:endParaRPr lang="es-CL"/>
            </a:p>
          </p:txBody>
        </p:sp>
        <p:sp>
          <p:nvSpPr>
            <p:cNvPr id="16" name="TextBox 16"/>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17" name="Group 17"/>
          <p:cNvGrpSpPr/>
          <p:nvPr/>
        </p:nvGrpSpPr>
        <p:grpSpPr>
          <a:xfrm>
            <a:off x="7631117" y="5540317"/>
            <a:ext cx="325789" cy="325789"/>
            <a:chOff x="0" y="0"/>
            <a:chExt cx="85805" cy="85805"/>
          </a:xfrm>
        </p:grpSpPr>
        <p:sp>
          <p:nvSpPr>
            <p:cNvPr id="18" name="Freeform 18"/>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00BF63"/>
            </a:solidFill>
          </p:spPr>
          <p:txBody>
            <a:bodyPr/>
            <a:lstStyle/>
            <a:p>
              <a:endParaRPr lang="es-CL"/>
            </a:p>
          </p:txBody>
        </p:sp>
        <p:sp>
          <p:nvSpPr>
            <p:cNvPr id="19" name="TextBox 19"/>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sp>
        <p:nvSpPr>
          <p:cNvPr id="20" name="TextBox 20"/>
          <p:cNvSpPr txBox="1"/>
          <p:nvPr/>
        </p:nvSpPr>
        <p:spPr>
          <a:xfrm>
            <a:off x="8088144" y="4054458"/>
            <a:ext cx="2662693"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Home</a:t>
            </a:r>
          </a:p>
        </p:txBody>
      </p:sp>
      <p:sp>
        <p:nvSpPr>
          <p:cNvPr id="21" name="TextBox 21"/>
          <p:cNvSpPr txBox="1"/>
          <p:nvPr/>
        </p:nvSpPr>
        <p:spPr>
          <a:xfrm>
            <a:off x="8088144" y="4576607"/>
            <a:ext cx="2662693"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Perfil de usuarios</a:t>
            </a:r>
          </a:p>
        </p:txBody>
      </p:sp>
      <p:sp>
        <p:nvSpPr>
          <p:cNvPr id="22" name="TextBox 22"/>
          <p:cNvSpPr txBox="1"/>
          <p:nvPr/>
        </p:nvSpPr>
        <p:spPr>
          <a:xfrm>
            <a:off x="8088144" y="5029887"/>
            <a:ext cx="2662693"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Listar Usuarios</a:t>
            </a:r>
          </a:p>
        </p:txBody>
      </p:sp>
      <p:sp>
        <p:nvSpPr>
          <p:cNvPr id="23" name="TextBox 23"/>
          <p:cNvSpPr txBox="1"/>
          <p:nvPr/>
        </p:nvSpPr>
        <p:spPr>
          <a:xfrm>
            <a:off x="8088144" y="5517602"/>
            <a:ext cx="2662693"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Cerrar sesión </a:t>
            </a:r>
          </a:p>
        </p:txBody>
      </p:sp>
      <p:grpSp>
        <p:nvGrpSpPr>
          <p:cNvPr id="24" name="Group 24"/>
          <p:cNvGrpSpPr/>
          <p:nvPr/>
        </p:nvGrpSpPr>
        <p:grpSpPr>
          <a:xfrm>
            <a:off x="11282927" y="3592933"/>
            <a:ext cx="325789" cy="325789"/>
            <a:chOff x="0" y="0"/>
            <a:chExt cx="85805" cy="85805"/>
          </a:xfrm>
        </p:grpSpPr>
        <p:sp>
          <p:nvSpPr>
            <p:cNvPr id="25" name="Freeform 25"/>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FA057"/>
            </a:solidFill>
          </p:spPr>
          <p:txBody>
            <a:bodyPr/>
            <a:lstStyle/>
            <a:p>
              <a:endParaRPr lang="es-CL"/>
            </a:p>
          </p:txBody>
        </p:sp>
        <p:sp>
          <p:nvSpPr>
            <p:cNvPr id="26" name="TextBox 26"/>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27" name="Group 27"/>
          <p:cNvGrpSpPr/>
          <p:nvPr/>
        </p:nvGrpSpPr>
        <p:grpSpPr>
          <a:xfrm>
            <a:off x="11282927" y="4077174"/>
            <a:ext cx="325789" cy="325789"/>
            <a:chOff x="0" y="0"/>
            <a:chExt cx="85805" cy="85805"/>
          </a:xfrm>
        </p:grpSpPr>
        <p:sp>
          <p:nvSpPr>
            <p:cNvPr id="28" name="Freeform 28"/>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FA057"/>
            </a:solidFill>
          </p:spPr>
          <p:txBody>
            <a:bodyPr/>
            <a:lstStyle/>
            <a:p>
              <a:endParaRPr lang="es-CL"/>
            </a:p>
          </p:txBody>
        </p:sp>
        <p:sp>
          <p:nvSpPr>
            <p:cNvPr id="29" name="TextBox 29"/>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30" name="Group 30"/>
          <p:cNvGrpSpPr/>
          <p:nvPr/>
        </p:nvGrpSpPr>
        <p:grpSpPr>
          <a:xfrm>
            <a:off x="11282927" y="4564889"/>
            <a:ext cx="325789" cy="325789"/>
            <a:chOff x="0" y="0"/>
            <a:chExt cx="85805" cy="85805"/>
          </a:xfrm>
        </p:grpSpPr>
        <p:sp>
          <p:nvSpPr>
            <p:cNvPr id="31" name="Freeform 31"/>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FA057"/>
            </a:solidFill>
          </p:spPr>
          <p:txBody>
            <a:bodyPr/>
            <a:lstStyle/>
            <a:p>
              <a:endParaRPr lang="es-CL"/>
            </a:p>
          </p:txBody>
        </p:sp>
        <p:sp>
          <p:nvSpPr>
            <p:cNvPr id="32" name="TextBox 32"/>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sp>
        <p:nvSpPr>
          <p:cNvPr id="33" name="TextBox 33"/>
          <p:cNvSpPr txBox="1"/>
          <p:nvPr/>
        </p:nvSpPr>
        <p:spPr>
          <a:xfrm>
            <a:off x="11742067" y="3570218"/>
            <a:ext cx="1320246"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Calendario</a:t>
            </a:r>
          </a:p>
        </p:txBody>
      </p:sp>
      <p:sp>
        <p:nvSpPr>
          <p:cNvPr id="34" name="TextBox 34"/>
          <p:cNvSpPr txBox="1"/>
          <p:nvPr/>
        </p:nvSpPr>
        <p:spPr>
          <a:xfrm>
            <a:off x="11742067" y="4054458"/>
            <a:ext cx="1199577"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Horarios</a:t>
            </a:r>
          </a:p>
        </p:txBody>
      </p:sp>
      <p:sp>
        <p:nvSpPr>
          <p:cNvPr id="35" name="TextBox 35"/>
          <p:cNvSpPr txBox="1"/>
          <p:nvPr/>
        </p:nvSpPr>
        <p:spPr>
          <a:xfrm>
            <a:off x="11742067" y="4551091"/>
            <a:ext cx="1199577"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Anuncios</a:t>
            </a:r>
          </a:p>
        </p:txBody>
      </p:sp>
      <p:grpSp>
        <p:nvGrpSpPr>
          <p:cNvPr id="36" name="Group 36"/>
          <p:cNvGrpSpPr/>
          <p:nvPr/>
        </p:nvGrpSpPr>
        <p:grpSpPr>
          <a:xfrm>
            <a:off x="13516873" y="3592933"/>
            <a:ext cx="325789" cy="325789"/>
            <a:chOff x="0" y="0"/>
            <a:chExt cx="85805" cy="85805"/>
          </a:xfrm>
        </p:grpSpPr>
        <p:sp>
          <p:nvSpPr>
            <p:cNvPr id="37" name="Freeform 37"/>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D2020"/>
            </a:solidFill>
          </p:spPr>
          <p:txBody>
            <a:bodyPr/>
            <a:lstStyle/>
            <a:p>
              <a:endParaRPr lang="es-CL"/>
            </a:p>
          </p:txBody>
        </p:sp>
        <p:sp>
          <p:nvSpPr>
            <p:cNvPr id="38" name="TextBox 38"/>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39" name="Group 39"/>
          <p:cNvGrpSpPr/>
          <p:nvPr/>
        </p:nvGrpSpPr>
        <p:grpSpPr>
          <a:xfrm>
            <a:off x="13516873" y="4111608"/>
            <a:ext cx="325789" cy="325789"/>
            <a:chOff x="0" y="0"/>
            <a:chExt cx="85805" cy="85805"/>
          </a:xfrm>
        </p:grpSpPr>
        <p:sp>
          <p:nvSpPr>
            <p:cNvPr id="40" name="Freeform 40"/>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D2020"/>
            </a:solidFill>
          </p:spPr>
          <p:txBody>
            <a:bodyPr/>
            <a:lstStyle/>
            <a:p>
              <a:endParaRPr lang="es-CL"/>
            </a:p>
          </p:txBody>
        </p:sp>
        <p:sp>
          <p:nvSpPr>
            <p:cNvPr id="41" name="TextBox 41"/>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grpSp>
        <p:nvGrpSpPr>
          <p:cNvPr id="42" name="Group 42"/>
          <p:cNvGrpSpPr/>
          <p:nvPr/>
        </p:nvGrpSpPr>
        <p:grpSpPr>
          <a:xfrm>
            <a:off x="13516873" y="4665998"/>
            <a:ext cx="325789" cy="325789"/>
            <a:chOff x="0" y="0"/>
            <a:chExt cx="85805" cy="85805"/>
          </a:xfrm>
        </p:grpSpPr>
        <p:sp>
          <p:nvSpPr>
            <p:cNvPr id="43" name="Freeform 43"/>
            <p:cNvSpPr/>
            <p:nvPr/>
          </p:nvSpPr>
          <p:spPr>
            <a:xfrm>
              <a:off x="0" y="0"/>
              <a:ext cx="85805" cy="85805"/>
            </a:xfrm>
            <a:custGeom>
              <a:avLst/>
              <a:gdLst/>
              <a:ahLst/>
              <a:cxnLst/>
              <a:rect l="l" t="t" r="r" b="b"/>
              <a:pathLst>
                <a:path w="85805" h="85805">
                  <a:moveTo>
                    <a:pt x="42902" y="0"/>
                  </a:moveTo>
                  <a:lnTo>
                    <a:pt x="42902" y="0"/>
                  </a:lnTo>
                  <a:cubicBezTo>
                    <a:pt x="54281" y="0"/>
                    <a:pt x="65193" y="4520"/>
                    <a:pt x="73239" y="12566"/>
                  </a:cubicBezTo>
                  <a:cubicBezTo>
                    <a:pt x="81285" y="20612"/>
                    <a:pt x="85805" y="31524"/>
                    <a:pt x="85805" y="42902"/>
                  </a:cubicBezTo>
                  <a:lnTo>
                    <a:pt x="85805" y="42902"/>
                  </a:lnTo>
                  <a:cubicBezTo>
                    <a:pt x="85805" y="54281"/>
                    <a:pt x="81285" y="65193"/>
                    <a:pt x="73239" y="73239"/>
                  </a:cubicBezTo>
                  <a:cubicBezTo>
                    <a:pt x="65193" y="81285"/>
                    <a:pt x="54281" y="85805"/>
                    <a:pt x="42902" y="85805"/>
                  </a:cubicBezTo>
                  <a:lnTo>
                    <a:pt x="42902" y="85805"/>
                  </a:lnTo>
                  <a:cubicBezTo>
                    <a:pt x="31524" y="85805"/>
                    <a:pt x="20612" y="81285"/>
                    <a:pt x="12566" y="73239"/>
                  </a:cubicBezTo>
                  <a:cubicBezTo>
                    <a:pt x="4520" y="65193"/>
                    <a:pt x="0" y="54281"/>
                    <a:pt x="0" y="42902"/>
                  </a:cubicBezTo>
                  <a:lnTo>
                    <a:pt x="0" y="42902"/>
                  </a:lnTo>
                  <a:cubicBezTo>
                    <a:pt x="0" y="31524"/>
                    <a:pt x="4520" y="20612"/>
                    <a:pt x="12566" y="12566"/>
                  </a:cubicBezTo>
                  <a:cubicBezTo>
                    <a:pt x="20612" y="4520"/>
                    <a:pt x="31524" y="0"/>
                    <a:pt x="42902" y="0"/>
                  </a:cubicBezTo>
                  <a:close/>
                </a:path>
              </a:pathLst>
            </a:custGeom>
            <a:solidFill>
              <a:srgbClr val="ED2020"/>
            </a:solidFill>
          </p:spPr>
          <p:txBody>
            <a:bodyPr/>
            <a:lstStyle/>
            <a:p>
              <a:endParaRPr lang="es-CL"/>
            </a:p>
          </p:txBody>
        </p:sp>
        <p:sp>
          <p:nvSpPr>
            <p:cNvPr id="44" name="TextBox 44"/>
            <p:cNvSpPr txBox="1"/>
            <p:nvPr/>
          </p:nvSpPr>
          <p:spPr>
            <a:xfrm>
              <a:off x="0" y="0"/>
              <a:ext cx="85805" cy="85805"/>
            </a:xfrm>
            <a:prstGeom prst="rect">
              <a:avLst/>
            </a:prstGeom>
          </p:spPr>
          <p:txBody>
            <a:bodyPr lIns="50800" tIns="50800" rIns="50800" bIns="50800" rtlCol="0" anchor="ctr"/>
            <a:lstStyle/>
            <a:p>
              <a:pPr algn="ctr">
                <a:lnSpc>
                  <a:spcPts val="2380"/>
                </a:lnSpc>
              </a:pPr>
              <a:endParaRPr/>
            </a:p>
          </p:txBody>
        </p:sp>
      </p:grpSp>
      <p:sp>
        <p:nvSpPr>
          <p:cNvPr id="45" name="TextBox 45"/>
          <p:cNvSpPr txBox="1"/>
          <p:nvPr/>
        </p:nvSpPr>
        <p:spPr>
          <a:xfrm>
            <a:off x="13976013" y="3604652"/>
            <a:ext cx="2662693"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Archivos (Subir)</a:t>
            </a:r>
          </a:p>
        </p:txBody>
      </p:sp>
      <p:sp>
        <p:nvSpPr>
          <p:cNvPr id="46" name="TextBox 46"/>
          <p:cNvSpPr txBox="1"/>
          <p:nvPr/>
        </p:nvSpPr>
        <p:spPr>
          <a:xfrm>
            <a:off x="13948010" y="4077871"/>
            <a:ext cx="2662693"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Archivos (Compartir)</a:t>
            </a:r>
          </a:p>
        </p:txBody>
      </p:sp>
      <p:sp>
        <p:nvSpPr>
          <p:cNvPr id="47" name="TextBox 47"/>
          <p:cNvSpPr txBox="1"/>
          <p:nvPr/>
        </p:nvSpPr>
        <p:spPr>
          <a:xfrm>
            <a:off x="13976013" y="4608848"/>
            <a:ext cx="2662693" cy="314071"/>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Reuniones</a:t>
            </a:r>
          </a:p>
        </p:txBody>
      </p:sp>
      <p:sp>
        <p:nvSpPr>
          <p:cNvPr id="48" name="TextBox 48"/>
          <p:cNvSpPr txBox="1"/>
          <p:nvPr/>
        </p:nvSpPr>
        <p:spPr>
          <a:xfrm>
            <a:off x="3801695" y="1000125"/>
            <a:ext cx="11235590" cy="724789"/>
          </a:xfrm>
          <a:prstGeom prst="rect">
            <a:avLst/>
          </a:prstGeom>
        </p:spPr>
        <p:txBody>
          <a:bodyPr lIns="0" tIns="0" rIns="0" bIns="0" rtlCol="0" anchor="t">
            <a:spAutoFit/>
          </a:bodyPr>
          <a:lstStyle/>
          <a:p>
            <a:pPr algn="l">
              <a:lnSpc>
                <a:spcPts val="5888"/>
              </a:lnSpc>
            </a:pPr>
            <a:r>
              <a:rPr lang="en-US" sz="4600" b="1" spc="492">
                <a:solidFill>
                  <a:srgbClr val="FFFFFF"/>
                </a:solidFill>
                <a:latin typeface="Muli Heavy"/>
                <a:ea typeface="Muli Heavy"/>
                <a:cs typeface="Muli Heavy"/>
                <a:sym typeface="Muli Heavy"/>
              </a:rPr>
              <a:t>ARTEFACTOS DESARROLLADOS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683</Words>
  <Application>Microsoft Office PowerPoint</Application>
  <PresentationFormat>Personalizado</PresentationFormat>
  <Paragraphs>120</Paragraphs>
  <Slides>17</Slides>
  <Notes>0</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17</vt:i4>
      </vt:variant>
    </vt:vector>
  </HeadingPairs>
  <TitlesOfParts>
    <vt:vector size="26" baseType="lpstr">
      <vt:lpstr>Muli Bold</vt:lpstr>
      <vt:lpstr>Muli Heavy</vt:lpstr>
      <vt:lpstr>Inter Bold</vt:lpstr>
      <vt:lpstr>Inter</vt:lpstr>
      <vt:lpstr>Bebas Neue</vt:lpstr>
      <vt:lpstr>Calibri</vt:lpstr>
      <vt:lpstr>Arial</vt:lpstr>
      <vt:lpstr>Open Sans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Presentacion Final del proyecto (Espanol)</dc:title>
  <cp:lastModifiedBy>KEVIN . ALBANEZ PALACIOS</cp:lastModifiedBy>
  <cp:revision>2</cp:revision>
  <dcterms:created xsi:type="dcterms:W3CDTF">2006-08-16T00:00:00Z</dcterms:created>
  <dcterms:modified xsi:type="dcterms:W3CDTF">2024-12-16T00:25:07Z</dcterms:modified>
  <dc:identifier>DAGXPKa8uCg</dc:identifier>
</cp:coreProperties>
</file>